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trictFirstAndLastChars="0" saveSubsetFonts="1">
  <p:sldMasterIdLst>
    <p:sldMasterId id="2147483671" r:id="rId1"/>
  </p:sldMasterIdLst>
  <p:notesMasterIdLst>
    <p:notesMasterId r:id="rId28"/>
  </p:notesMasterIdLst>
  <p:sldIdLst>
    <p:sldId id="510" r:id="rId2"/>
    <p:sldId id="512" r:id="rId3"/>
    <p:sldId id="513" r:id="rId4"/>
    <p:sldId id="515" r:id="rId5"/>
    <p:sldId id="270" r:id="rId6"/>
    <p:sldId id="516" r:id="rId7"/>
    <p:sldId id="517" r:id="rId8"/>
    <p:sldId id="519" r:id="rId9"/>
    <p:sldId id="520" r:id="rId10"/>
    <p:sldId id="522" r:id="rId11"/>
    <p:sldId id="317" r:id="rId12"/>
    <p:sldId id="545" r:id="rId13"/>
    <p:sldId id="524" r:id="rId14"/>
    <p:sldId id="528" r:id="rId15"/>
    <p:sldId id="529" r:id="rId16"/>
    <p:sldId id="530" r:id="rId17"/>
    <p:sldId id="547" r:id="rId18"/>
    <p:sldId id="532" r:id="rId19"/>
    <p:sldId id="546" r:id="rId20"/>
    <p:sldId id="305" r:id="rId21"/>
    <p:sldId id="544" r:id="rId22"/>
    <p:sldId id="542" r:id="rId23"/>
    <p:sldId id="543" r:id="rId24"/>
    <p:sldId id="298" r:id="rId25"/>
    <p:sldId id="338" r:id="rId26"/>
    <p:sldId id="548" r:id="rId2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705E"/>
    <a:srgbClr val="3A525D"/>
    <a:srgbClr val="3E7684"/>
    <a:srgbClr val="C9252C"/>
    <a:srgbClr val="0070C0"/>
    <a:srgbClr val="00739B"/>
    <a:srgbClr val="002D3D"/>
    <a:srgbClr val="59305B"/>
    <a:srgbClr val="4578AF"/>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64" autoAdjust="0"/>
    <p:restoredTop sz="90340" autoAdjust="0"/>
  </p:normalViewPr>
  <p:slideViewPr>
    <p:cSldViewPr snapToGrid="0">
      <p:cViewPr varScale="1">
        <p:scale>
          <a:sx n="69" d="100"/>
          <a:sy n="69" d="100"/>
        </p:scale>
        <p:origin x="270"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5121"/>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63491" name="Rectangle 5122"/>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63492" name="Rectangle 5123"/>
          <p:cNvSpPr>
            <a:spLocks noGrp="1" noRot="1" noChangeAspect="1" noChangeArrowheads="1" noTextEdit="1"/>
          </p:cNvSpPr>
          <p:nvPr>
            <p:ph type="sldImg" idx="2"/>
          </p:nvPr>
        </p:nvSpPr>
        <p:spPr bwMode="auto">
          <a:xfrm>
            <a:off x="1143000" y="685800"/>
            <a:ext cx="4572000" cy="3429000"/>
          </a:xfrm>
          <a:prstGeom prst="rect">
            <a:avLst/>
          </a:prstGeom>
          <a:noFill/>
          <a:ln w="9525" algn="ctr">
            <a:solidFill>
              <a:srgbClr val="000000"/>
            </a:solidFill>
            <a:miter lim="800000"/>
            <a:headEnd/>
            <a:tailEnd/>
          </a:ln>
        </p:spPr>
      </p:sp>
      <p:sp>
        <p:nvSpPr>
          <p:cNvPr id="5125" name="Notes Placeholder 5124"/>
          <p:cNvSpPr>
            <a:spLocks noGrp="1" noChangeArrowheads="1"/>
          </p:cNvSpPr>
          <p:nvPr>
            <p:ph type="body" sz="quarter" idx="3"/>
          </p:nvPr>
        </p:nvSpPr>
        <p:spPr bwMode="auto">
          <a:xfrm>
            <a:off x="685800" y="4343400"/>
            <a:ext cx="5486400" cy="4114800"/>
          </a:xfrm>
          <a:prstGeom prst="rect">
            <a:avLst/>
          </a:prstGeom>
          <a:noFill/>
          <a:ln w="9525" cap="flat" cmpd="sng" algn="ctr">
            <a:noFill/>
            <a:prstDash val="solid"/>
            <a:miter lim="800000"/>
            <a:headEnd type="none" w="med" len="med"/>
            <a:tailEnd type="none" w="med" len="me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3494" name="Rectangle 5125"/>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5127" name="Slide Number Placeholder 5126"/>
          <p:cNvSpPr>
            <a:spLocks noGrp="1" noChangeArrowheads="1"/>
          </p:cNvSpPr>
          <p:nvPr>
            <p:ph type="sldNum" sz="quarter" idx="5"/>
          </p:nvPr>
        </p:nvSpPr>
        <p:spPr bwMode="auto">
          <a:xfrm>
            <a:off x="3884613" y="8685213"/>
            <a:ext cx="2971800" cy="457200"/>
          </a:xfrm>
          <a:prstGeom prst="rect">
            <a:avLst/>
          </a:prstGeom>
          <a:noFill/>
          <a:ln w="9525" cap="flat" cmpd="sng" algn="ctr">
            <a:noFill/>
            <a:prstDash val="solid"/>
            <a:miter lim="800000"/>
            <a:headEnd type="none" w="med" len="med"/>
            <a:tailEnd type="none" w="med" len="med"/>
          </a:ln>
          <a:effectLst/>
        </p:spPr>
        <p:txBody>
          <a:bodyPr vert="horz" wrap="square" lIns="91440" tIns="45720" rIns="91440" bIns="45720" numCol="1" anchor="b" anchorCtr="0" compatLnSpc="1">
            <a:prstTxWarp prst="textNoShape">
              <a:avLst/>
            </a:prstTxWarp>
          </a:bodyPr>
          <a:lstStyle>
            <a:lvl1pPr algn="r">
              <a:defRPr sz="1200"/>
            </a:lvl1pPr>
          </a:lstStyle>
          <a:p>
            <a:fld id="{FCA16ACA-BEA9-4113-B004-2C9FC464C5F8}" type="slidenum">
              <a:rPr lang="en-US"/>
              <a:pPr/>
              <a:t>‹#›</a:t>
            </a:fld>
            <a:endParaRPr lang="en-US"/>
          </a:p>
        </p:txBody>
      </p:sp>
    </p:spTree>
    <p:extLst>
      <p:ext uri="{BB962C8B-B14F-4D97-AF65-F5344CB8AC3E}">
        <p14:creationId xmlns:p14="http://schemas.microsoft.com/office/powerpoint/2010/main" val="157493484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9EAEEF-EA87-45A5-AB17-DF2F4D00AFC7}" type="slidenum">
              <a:rPr lang="en-US" altLang="en-US" smtClean="0"/>
              <a:pPr/>
              <a:t>1</a:t>
            </a:fld>
            <a:endParaRPr lang="en-US" altLang="en-US" dirty="0"/>
          </a:p>
        </p:txBody>
      </p:sp>
    </p:spTree>
    <p:extLst>
      <p:ext uri="{BB962C8B-B14F-4D97-AF65-F5344CB8AC3E}">
        <p14:creationId xmlns:p14="http://schemas.microsoft.com/office/powerpoint/2010/main" val="16811224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E3917484-0101-466E-84A5-45A8773F572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C81085D1-8C88-411F-A53D-B276928BF5B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0724" name="Slide Number Placeholder 3">
            <a:extLst>
              <a:ext uri="{FF2B5EF4-FFF2-40B4-BE49-F238E27FC236}">
                <a16:creationId xmlns:a16="http://schemas.microsoft.com/office/drawing/2014/main" id="{344F6915-0300-4936-9AE8-7AFE2C01B8B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2A6E92AE-9ACB-4BF5-B2F9-18AA19A7D006}" type="slidenum">
              <a:rPr lang="en-US" altLang="en-US" smtClean="0">
                <a:latin typeface="Arial" panose="020B0604020202020204" pitchFamily="34" charset="0"/>
                <a:cs typeface="Arial" panose="020B0604020202020204" pitchFamily="34" charset="0"/>
              </a:rPr>
              <a:pPr>
                <a:spcBef>
                  <a:spcPct val="0"/>
                </a:spcBef>
              </a:pPr>
              <a:t>11</a:t>
            </a:fld>
            <a:endParaRPr lang="en-US" altLang="en-US">
              <a:latin typeface="Arial" panose="020B0604020202020204" pitchFamily="34" charset="0"/>
              <a:cs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u="none" strike="noStrike" kern="1200" baseline="0" dirty="0" err="1">
                <a:solidFill>
                  <a:srgbClr val="00B050"/>
                </a:solidFill>
                <a:latin typeface="Arial" charset="0"/>
                <a:ea typeface="+mn-ea"/>
                <a:cs typeface="+mn-cs"/>
              </a:rPr>
              <a:t>Émile</a:t>
            </a:r>
            <a:r>
              <a:rPr lang="en-IN" sz="1200" b="0" i="0" u="none" strike="noStrike" kern="1200" baseline="0" dirty="0">
                <a:solidFill>
                  <a:srgbClr val="00B050"/>
                </a:solidFill>
                <a:latin typeface="Arial" charset="0"/>
                <a:ea typeface="+mn-ea"/>
                <a:cs typeface="+mn-cs"/>
              </a:rPr>
              <a:t> Durkheim (1858–1917), a French sociologist and writer, agreed with Comte that societies are characterized by unity and cohesion because their members are bound together by common interests and attitudes. He maintained that social solidarity is maintained by a division of labor. </a:t>
            </a:r>
          </a:p>
          <a:p>
            <a:endParaRPr lang="en-US" b="1" dirty="0"/>
          </a:p>
          <a:p>
            <a:r>
              <a:rPr lang="en-US" b="1" dirty="0"/>
              <a:t>Social facts</a:t>
            </a:r>
            <a:r>
              <a:rPr lang="en-US" dirty="0"/>
              <a:t>: Measurable</a:t>
            </a:r>
            <a:r>
              <a:rPr lang="en-US" baseline="0" dirty="0"/>
              <a:t> a</a:t>
            </a:r>
            <a:r>
              <a:rPr lang="en-US" dirty="0"/>
              <a:t>spects of social life external to the individual.</a:t>
            </a:r>
          </a:p>
          <a:p>
            <a:r>
              <a:rPr lang="en-US" b="1" dirty="0"/>
              <a:t>Social</a:t>
            </a:r>
            <a:r>
              <a:rPr lang="en-US" b="1" baseline="0" dirty="0"/>
              <a:t> solidarity</a:t>
            </a:r>
            <a:r>
              <a:rPr lang="en-US" baseline="0" dirty="0"/>
              <a:t>: Cohesion and harmony.</a:t>
            </a:r>
          </a:p>
          <a:p>
            <a:pPr marL="0" marR="0" lvl="1" indent="0" algn="l" defTabSz="914400" rtl="0" eaLnBrk="1" fontAlgn="auto" latinLnBrk="0" hangingPunct="1">
              <a:lnSpc>
                <a:spcPct val="100000"/>
              </a:lnSpc>
              <a:spcBef>
                <a:spcPts val="0"/>
              </a:spcBef>
              <a:spcAft>
                <a:spcPts val="0"/>
              </a:spcAft>
              <a:buClrTx/>
              <a:buSzTx/>
              <a:buFontTx/>
              <a:buNone/>
              <a:tabLst/>
              <a:defRPr/>
            </a:pPr>
            <a:r>
              <a:rPr lang="en-US" b="1" baseline="0" dirty="0"/>
              <a:t>Division of labor</a:t>
            </a:r>
            <a:r>
              <a:rPr lang="en-US" baseline="0" dirty="0"/>
              <a:t>: </a:t>
            </a:r>
            <a:r>
              <a:rPr lang="en-US" dirty="0"/>
              <a:t>Interdependence of different tasks, occupations, and characteristics of industrialized societies that p</a:t>
            </a:r>
            <a:r>
              <a:rPr lang="en-US" baseline="0" dirty="0"/>
              <a:t>roduces social unity and facilitates change.</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aseline="0" dirty="0"/>
          </a:p>
          <a:p>
            <a:r>
              <a:rPr lang="en-US" sz="1200" b="1" kern="1200" dirty="0">
                <a:solidFill>
                  <a:schemeClr val="tx1"/>
                </a:solidFill>
                <a:effectLst/>
                <a:latin typeface="Arial" charset="0"/>
                <a:ea typeface="+mn-ea"/>
                <a:cs typeface="+mn-cs"/>
              </a:rPr>
              <a:t>Social Integration</a:t>
            </a:r>
            <a:endParaRPr lang="en-IN" sz="1200" kern="1200" dirty="0">
              <a:solidFill>
                <a:schemeClr val="tx1"/>
              </a:solidFill>
              <a:effectLst/>
              <a:latin typeface="Arial" charset="0"/>
              <a:ea typeface="+mn-ea"/>
              <a:cs typeface="+mn-cs"/>
            </a:endParaRPr>
          </a:p>
          <a:p>
            <a:r>
              <a:rPr lang="en-US" sz="1200" kern="1200" dirty="0">
                <a:solidFill>
                  <a:schemeClr val="tx1"/>
                </a:solidFill>
                <a:effectLst/>
                <a:latin typeface="Arial" charset="0"/>
                <a:ea typeface="+mn-ea"/>
                <a:cs typeface="+mn-cs"/>
              </a:rPr>
              <a:t>Durkheim was one of the first sociologists to test a theory using data. In his classic study </a:t>
            </a:r>
            <a:r>
              <a:rPr lang="en-US" sz="1200" i="1" kern="1200" dirty="0">
                <a:solidFill>
                  <a:schemeClr val="tx1"/>
                </a:solidFill>
                <a:effectLst/>
                <a:latin typeface="Arial" charset="0"/>
                <a:ea typeface="+mn-ea"/>
                <a:cs typeface="+mn-cs"/>
              </a:rPr>
              <a:t>Suicide</a:t>
            </a:r>
            <a:r>
              <a:rPr lang="en-US" sz="1200" kern="1200" dirty="0">
                <a:solidFill>
                  <a:schemeClr val="tx1"/>
                </a:solidFill>
                <a:effectLst/>
                <a:latin typeface="Arial" charset="0"/>
                <a:ea typeface="+mn-ea"/>
                <a:cs typeface="+mn-cs"/>
              </a:rPr>
              <a:t>, Durkheim (1897/1951) relied on extensive data collection to test his theory that suicide is associated with social integration.</a:t>
            </a:r>
            <a:endParaRPr lang="en-IN" sz="1200" kern="1200" dirty="0">
              <a:solidFill>
                <a:schemeClr val="tx1"/>
              </a:solidFill>
              <a:effectLst/>
              <a:latin typeface="Arial" charset="0"/>
              <a:ea typeface="+mn-ea"/>
              <a:cs typeface="+mn-cs"/>
            </a:endParaRPr>
          </a:p>
          <a:p>
            <a:r>
              <a:rPr lang="en-US" sz="1200" kern="1200" dirty="0">
                <a:solidFill>
                  <a:schemeClr val="tx1"/>
                </a:solidFill>
                <a:effectLst/>
                <a:latin typeface="Arial" charset="0"/>
                <a:ea typeface="+mn-ea"/>
                <a:cs typeface="+mn-cs"/>
              </a:rPr>
              <a:t> </a:t>
            </a:r>
            <a:endParaRPr lang="en-IN" sz="1200" kern="1200" dirty="0">
              <a:solidFill>
                <a:schemeClr val="tx1"/>
              </a:solidFill>
              <a:effectLst/>
              <a:latin typeface="Arial" charset="0"/>
              <a:ea typeface="+mn-ea"/>
              <a:cs typeface="+mn-cs"/>
            </a:endParaRPr>
          </a:p>
          <a:p>
            <a:r>
              <a:rPr lang="en-US" sz="1200" kern="1200" dirty="0">
                <a:solidFill>
                  <a:schemeClr val="tx1"/>
                </a:solidFill>
                <a:effectLst/>
                <a:latin typeface="Arial" charset="0"/>
                <a:ea typeface="+mn-ea"/>
                <a:cs typeface="+mn-cs"/>
              </a:rPr>
              <a:t>Durkheim’s concept of social integration is useful in explaining the high suicide rates of older white men. The rates may reflect</a:t>
            </a:r>
            <a:r>
              <a:rPr lang="en-US" sz="1200" kern="1200" baseline="0" dirty="0">
                <a:solidFill>
                  <a:schemeClr val="tx1"/>
                </a:solidFill>
                <a:effectLst/>
                <a:latin typeface="Arial" charset="0"/>
                <a:ea typeface="+mn-ea"/>
                <a:cs typeface="+mn-cs"/>
              </a:rPr>
              <a:t> depression, a</a:t>
            </a:r>
            <a:r>
              <a:rPr lang="en-US" sz="1200" kern="1200" dirty="0">
                <a:solidFill>
                  <a:schemeClr val="tx1"/>
                </a:solidFill>
                <a:effectLst/>
                <a:latin typeface="Arial" charset="0"/>
                <a:ea typeface="+mn-ea"/>
                <a:cs typeface="+mn-cs"/>
              </a:rPr>
              <a:t> sense of hopelessness because of terminal illnesses, and not being “connected” to family, friends, community groups, and support systems that women tend to develop throughout their lives.</a:t>
            </a:r>
          </a:p>
          <a:p>
            <a:endParaRPr lang="en-US" sz="1200" kern="1200" dirty="0">
              <a:solidFill>
                <a:schemeClr val="tx1"/>
              </a:solidFill>
              <a:effectLst/>
              <a:latin typeface="Arial" charset="0"/>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a:t>Karl Marx attempted explaining societal changes during Industrial Revolution. He viewed industrial </a:t>
            </a:r>
            <a:r>
              <a:rPr lang="en-US" sz="1200" b="0" i="0" u="none" strike="noStrike" kern="1200" baseline="0" dirty="0">
                <a:solidFill>
                  <a:schemeClr val="tx1"/>
                </a:solidFill>
                <a:latin typeface="Arial" charset="0"/>
                <a:ea typeface="+mn-ea"/>
                <a:cs typeface="+mn-cs"/>
              </a:rPr>
              <a:t>society to be composed of </a:t>
            </a:r>
            <a:r>
              <a:rPr lang="en-US" b="0" baseline="0" dirty="0"/>
              <a:t>capitalists, petit bourgeoisie, and proletariat. His belief was that </a:t>
            </a:r>
            <a:r>
              <a:rPr lang="en-US" b="0" dirty="0"/>
              <a:t>that society is divided into the haves and have-nots.</a:t>
            </a:r>
            <a:r>
              <a:rPr lang="en-US" b="0" baseline="0" dirty="0"/>
              <a:t> He also c</a:t>
            </a:r>
            <a:r>
              <a:rPr lang="en-US" sz="1200" b="0" i="0" u="none" strike="noStrike" kern="1200" baseline="0" dirty="0">
                <a:solidFill>
                  <a:schemeClr val="tx1"/>
                </a:solidFill>
                <a:latin typeface="Arial" charset="0"/>
                <a:ea typeface="+mn-ea"/>
                <a:cs typeface="+mn-cs"/>
              </a:rPr>
              <a:t>ontended that alienation is common across all social classes.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r>
              <a:rPr lang="en-US" b="1" dirty="0"/>
              <a:t>Capitalism</a:t>
            </a:r>
            <a:r>
              <a:rPr lang="en-US" dirty="0"/>
              <a:t>: Economic system in which ownership of the means of production is in private hands.</a:t>
            </a:r>
          </a:p>
          <a:p>
            <a:r>
              <a:rPr lang="en-US" b="1" baseline="0" dirty="0"/>
              <a:t>Alienation</a:t>
            </a:r>
            <a:r>
              <a:rPr lang="en-US" baseline="0" dirty="0"/>
              <a:t>: Feelings of separation from one’s group or society.</a:t>
            </a:r>
          </a:p>
          <a:p>
            <a:endParaRPr lang="en-US" baseline="0" dirty="0"/>
          </a:p>
          <a:p>
            <a:r>
              <a:rPr lang="en-US" u="sng" baseline="0" dirty="0"/>
              <a:t>Sociology in the Media</a:t>
            </a:r>
          </a:p>
          <a:p>
            <a:endParaRPr lang="en-US" u="sng" baseline="0" dirty="0"/>
          </a:p>
          <a:p>
            <a:pPr lvl="0"/>
            <a:r>
              <a:rPr lang="en-US" sz="1200" b="1" kern="1200" dirty="0">
                <a:solidFill>
                  <a:schemeClr val="tx1"/>
                </a:solidFill>
                <a:effectLst/>
                <a:latin typeface="Arial" charset="0"/>
                <a:ea typeface="+mn-ea"/>
                <a:cs typeface="+mn-cs"/>
              </a:rPr>
              <a:t>“Spain Set to Reveal The Pain in Its Books”</a:t>
            </a:r>
            <a:endParaRPr lang="en-IN" sz="1200" kern="1200" dirty="0">
              <a:solidFill>
                <a:schemeClr val="tx1"/>
              </a:solidFill>
              <a:effectLst/>
              <a:latin typeface="Arial" charset="0"/>
              <a:ea typeface="+mn-ea"/>
              <a:cs typeface="+mn-cs"/>
            </a:endParaRPr>
          </a:p>
          <a:p>
            <a:r>
              <a:rPr lang="en-US" sz="1200" i="1" kern="1200" dirty="0">
                <a:solidFill>
                  <a:schemeClr val="tx1"/>
                </a:solidFill>
                <a:effectLst/>
                <a:latin typeface="Arial" charset="0"/>
                <a:ea typeface="+mn-ea"/>
                <a:cs typeface="+mn-cs"/>
              </a:rPr>
              <a:t>CNN News,</a:t>
            </a:r>
            <a:r>
              <a:rPr lang="en-US" sz="1200" kern="1200" dirty="0">
                <a:solidFill>
                  <a:schemeClr val="tx1"/>
                </a:solidFill>
                <a:effectLst/>
                <a:latin typeface="Arial" charset="0"/>
                <a:ea typeface="+mn-ea"/>
                <a:cs typeface="+mn-cs"/>
              </a:rPr>
              <a:t> September 25, 2012</a:t>
            </a:r>
            <a:endParaRPr lang="en-IN" sz="1200" kern="1200" dirty="0">
              <a:solidFill>
                <a:schemeClr val="tx1"/>
              </a:solidFill>
              <a:effectLst/>
              <a:latin typeface="Arial" charset="0"/>
              <a:ea typeface="+mn-ea"/>
              <a:cs typeface="+mn-cs"/>
            </a:endParaRPr>
          </a:p>
          <a:p>
            <a:endParaRPr lang="en-US" sz="1200" kern="1200" dirty="0">
              <a:solidFill>
                <a:schemeClr val="tx1"/>
              </a:solidFill>
              <a:effectLst/>
              <a:latin typeface="Arial" charset="0"/>
              <a:ea typeface="+mn-ea"/>
              <a:cs typeface="+mn-cs"/>
            </a:endParaRPr>
          </a:p>
          <a:p>
            <a:r>
              <a:rPr lang="en-US" sz="1200" kern="1200" dirty="0">
                <a:solidFill>
                  <a:schemeClr val="tx1"/>
                </a:solidFill>
                <a:effectLst/>
                <a:latin typeface="Arial" charset="0"/>
                <a:ea typeface="+mn-ea"/>
                <a:cs typeface="+mn-cs"/>
              </a:rPr>
              <a:t>Spain, a Eurozone behemoth, is in the crosshairs of Europe’s financial crisis. The country is suffering from a number of problems that include soaring borrowing costs, a banking system with leaking cash and unemployment rates that have reached devastating levels. In a recent protest on June 12, 2012, the streets of Leon which is situated in northern Spain was lit up as several thousand coal miners marched turning their helmet lights on. The protest was part of a nationwide miners’ strike against subsidy reductions.</a:t>
            </a:r>
            <a:endParaRPr lang="en-IN" sz="1200" kern="1200" dirty="0">
              <a:solidFill>
                <a:schemeClr val="tx1"/>
              </a:solidFill>
              <a:effectLst/>
              <a:latin typeface="Arial" charset="0"/>
              <a:ea typeface="+mn-ea"/>
              <a:cs typeface="+mn-cs"/>
            </a:endParaRPr>
          </a:p>
          <a:p>
            <a:r>
              <a:rPr lang="en-US" sz="1200" kern="1200" dirty="0">
                <a:solidFill>
                  <a:schemeClr val="tx1"/>
                </a:solidFill>
                <a:effectLst/>
                <a:latin typeface="Arial" charset="0"/>
                <a:ea typeface="+mn-ea"/>
                <a:cs typeface="+mn-cs"/>
              </a:rPr>
              <a:t> </a:t>
            </a:r>
            <a:endParaRPr lang="en-IN" sz="1200" kern="1200" dirty="0">
              <a:solidFill>
                <a:schemeClr val="tx1"/>
              </a:solidFill>
              <a:effectLst/>
              <a:latin typeface="Arial" charset="0"/>
              <a:ea typeface="+mn-ea"/>
              <a:cs typeface="+mn-cs"/>
            </a:endParaRPr>
          </a:p>
          <a:p>
            <a:pPr lvl="0"/>
            <a:r>
              <a:rPr lang="en-US" sz="1200" kern="1200" dirty="0">
                <a:solidFill>
                  <a:schemeClr val="tx1"/>
                </a:solidFill>
                <a:effectLst/>
                <a:latin typeface="Arial" charset="0"/>
                <a:ea typeface="+mn-ea"/>
                <a:cs typeface="+mn-cs"/>
              </a:rPr>
              <a:t>What examples of worker protest are occurring near your campus?</a:t>
            </a:r>
            <a:endParaRPr lang="en-IN" sz="1200" kern="1200" dirty="0">
              <a:solidFill>
                <a:schemeClr val="tx1"/>
              </a:solidFill>
              <a:effectLst/>
              <a:latin typeface="Arial" charset="0"/>
              <a:ea typeface="+mn-ea"/>
              <a:cs typeface="+mn-cs"/>
            </a:endParaRPr>
          </a:p>
          <a:p>
            <a:pPr lvl="0"/>
            <a:r>
              <a:rPr lang="en-US" sz="1200" kern="1200" dirty="0">
                <a:solidFill>
                  <a:schemeClr val="tx1"/>
                </a:solidFill>
                <a:effectLst/>
                <a:latin typeface="Arial" charset="0"/>
                <a:ea typeface="+mn-ea"/>
                <a:cs typeface="+mn-cs"/>
              </a:rPr>
              <a:t>How do workers in your area see protests?</a:t>
            </a:r>
            <a:endParaRPr lang="en-IN" sz="1200" kern="1200" dirty="0">
              <a:solidFill>
                <a:schemeClr val="tx1"/>
              </a:solidFill>
              <a:effectLst/>
              <a:latin typeface="Arial" charset="0"/>
              <a:ea typeface="+mn-ea"/>
              <a:cs typeface="+mn-cs"/>
            </a:endParaRPr>
          </a:p>
          <a:p>
            <a:pPr lvl="0"/>
            <a:r>
              <a:rPr lang="en-US" sz="1200" kern="1200" dirty="0">
                <a:solidFill>
                  <a:schemeClr val="tx1"/>
                </a:solidFill>
                <a:effectLst/>
                <a:latin typeface="Arial" charset="0"/>
                <a:ea typeface="+mn-ea"/>
                <a:cs typeface="+mn-cs"/>
              </a:rPr>
              <a:t>How is inequality part of the labor market? </a:t>
            </a:r>
            <a:endParaRPr lang="en-IN" sz="1200" kern="1200" dirty="0">
              <a:solidFill>
                <a:schemeClr val="tx1"/>
              </a:solidFill>
              <a:effectLst/>
              <a:latin typeface="Arial" charset="0"/>
              <a:ea typeface="+mn-ea"/>
              <a:cs typeface="+mn-cs"/>
            </a:endParaRPr>
          </a:p>
          <a:p>
            <a:pPr lvl="0"/>
            <a:r>
              <a:rPr lang="en-US" sz="1200" kern="1200" dirty="0">
                <a:solidFill>
                  <a:schemeClr val="tx1"/>
                </a:solidFill>
                <a:effectLst/>
                <a:latin typeface="Arial" charset="0"/>
                <a:ea typeface="+mn-ea"/>
                <a:cs typeface="+mn-cs"/>
              </a:rPr>
              <a:t>What other ways do workers fight for wage concessions?</a:t>
            </a:r>
            <a:endParaRPr lang="en-US" dirty="0"/>
          </a:p>
        </p:txBody>
      </p:sp>
      <p:sp>
        <p:nvSpPr>
          <p:cNvPr id="4" name="Slide Number Placeholder 3"/>
          <p:cNvSpPr>
            <a:spLocks noGrp="1"/>
          </p:cNvSpPr>
          <p:nvPr>
            <p:ph type="sldNum" sz="quarter" idx="10"/>
          </p:nvPr>
        </p:nvSpPr>
        <p:spPr/>
        <p:txBody>
          <a:bodyPr/>
          <a:lstStyle/>
          <a:p>
            <a:fld id="{FCA16ACA-BEA9-4113-B004-2C9FC464C5F8}" type="slidenum">
              <a:rPr lang="en-US" smtClean="0"/>
              <a:pPr/>
              <a:t>12</a:t>
            </a:fld>
            <a:endParaRPr lang="en-US"/>
          </a:p>
        </p:txBody>
      </p:sp>
    </p:spTree>
    <p:extLst>
      <p:ext uri="{BB962C8B-B14F-4D97-AF65-F5344CB8AC3E}">
        <p14:creationId xmlns:p14="http://schemas.microsoft.com/office/powerpoint/2010/main" val="14009448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u="none" strike="noStrike" kern="1200" baseline="0" dirty="0">
                <a:solidFill>
                  <a:schemeClr val="tx1"/>
                </a:solidFill>
                <a:latin typeface="Arial" charset="0"/>
                <a:ea typeface="+mn-ea"/>
                <a:cs typeface="+mn-cs"/>
              </a:rPr>
              <a:t>Max Weber (pronounced VAY-</a:t>
            </a:r>
            <a:r>
              <a:rPr lang="en-IN" sz="1200" b="0" i="0" u="none" strike="noStrike" kern="1200" baseline="0" dirty="0" err="1">
                <a:solidFill>
                  <a:schemeClr val="tx1"/>
                </a:solidFill>
                <a:latin typeface="Arial" charset="0"/>
                <a:ea typeface="+mn-ea"/>
                <a:cs typeface="+mn-cs"/>
              </a:rPr>
              <a:t>ber</a:t>
            </a:r>
            <a:r>
              <a:rPr lang="en-IN" sz="1200" b="0" i="0" u="none" strike="noStrike" kern="1200" baseline="0" dirty="0">
                <a:solidFill>
                  <a:schemeClr val="tx1"/>
                </a:solidFill>
                <a:latin typeface="Arial" charset="0"/>
                <a:ea typeface="+mn-ea"/>
                <a:cs typeface="+mn-cs"/>
              </a:rPr>
              <a:t>; 1864–1920) was a German sociologist, economist, legal scholar, historian, and politician. Weber focused on social organization, a subjective understanding of behavior, and a value-free sociology.</a:t>
            </a:r>
          </a:p>
          <a:p>
            <a:endParaRPr lang="en-US" b="0" dirty="0"/>
          </a:p>
          <a:p>
            <a:r>
              <a:rPr lang="en-US" b="0" dirty="0"/>
              <a:t>Social organization</a:t>
            </a:r>
            <a:r>
              <a:rPr lang="en-US" b="0" baseline="0" dirty="0"/>
              <a:t> </a:t>
            </a:r>
            <a:r>
              <a:rPr lang="en-US" sz="1200" kern="1200" baseline="0" dirty="0">
                <a:solidFill>
                  <a:schemeClr val="tx1"/>
                </a:solidFill>
                <a:effectLst/>
                <a:latin typeface="Arial" charset="0"/>
                <a:ea typeface="+mn-ea"/>
                <a:cs typeface="+mn-cs"/>
              </a:rPr>
              <a:t>–</a:t>
            </a:r>
            <a:r>
              <a:rPr lang="en-US" b="0" baseline="0" dirty="0"/>
              <a:t> Analyzed for a complete understanding of the society.</a:t>
            </a:r>
            <a:endParaRPr lang="en-US" b="0" dirty="0"/>
          </a:p>
          <a:p>
            <a:r>
              <a:rPr lang="en-US" b="0" dirty="0"/>
              <a:t>Subjective understanding </a:t>
            </a:r>
            <a:r>
              <a:rPr lang="en-US" sz="1200" kern="1200" dirty="0">
                <a:solidFill>
                  <a:schemeClr val="tx1"/>
                </a:solidFill>
                <a:effectLst/>
                <a:latin typeface="Arial" charset="0"/>
                <a:ea typeface="+mn-ea"/>
                <a:cs typeface="+mn-cs"/>
              </a:rPr>
              <a:t>–</a:t>
            </a:r>
            <a:r>
              <a:rPr lang="en-US" b="0" dirty="0"/>
              <a:t> </a:t>
            </a:r>
            <a:r>
              <a:rPr lang="en-US" sz="1200" b="0" i="0" u="none" strike="noStrike" kern="1200" baseline="0" dirty="0">
                <a:solidFill>
                  <a:schemeClr val="tx1"/>
                </a:solidFill>
                <a:latin typeface="Arial" charset="0"/>
                <a:ea typeface="+mn-ea"/>
                <a:cs typeface="+mn-cs"/>
              </a:rPr>
              <a:t>Requires knowing how people perceive the world. Weber described two types of subjective understanding—direct observational understanding and explanatory understanding. </a:t>
            </a:r>
            <a:endParaRPr lang="en-US" b="0" dirty="0"/>
          </a:p>
          <a:p>
            <a:r>
              <a:rPr lang="en-US" b="1" dirty="0"/>
              <a:t>Value free</a:t>
            </a:r>
            <a:r>
              <a:rPr lang="en-US" dirty="0"/>
              <a:t>: Separating one’s personal values, opinions, ideology, and beliefs from scientific research.</a:t>
            </a:r>
          </a:p>
          <a:p>
            <a:endParaRPr lang="en-US" dirty="0"/>
          </a:p>
          <a:p>
            <a:r>
              <a:rPr lang="en-US" sz="1200" b="0" i="0" u="none" strike="noStrike" kern="1200" baseline="0" dirty="0">
                <a:solidFill>
                  <a:schemeClr val="tx1"/>
                </a:solidFill>
                <a:latin typeface="Arial" charset="0"/>
                <a:ea typeface="+mn-ea"/>
                <a:cs typeface="+mn-cs"/>
              </a:rPr>
              <a:t>Jane Addams cofounded Hull House—one of the first settlement houses in Chicago that served as a community center for the neighborhood poor. She p</a:t>
            </a:r>
            <a:r>
              <a:rPr lang="en-US" dirty="0"/>
              <a:t>ublished articles on the effects</a:t>
            </a:r>
            <a:r>
              <a:rPr lang="en-US" baseline="0" dirty="0"/>
              <a:t> of </a:t>
            </a:r>
            <a:r>
              <a:rPr lang="en-US" dirty="0"/>
              <a:t>social disorganization and immigration. She e</a:t>
            </a:r>
            <a:r>
              <a:rPr lang="en-US" sz="1200" b="0" i="0" u="none" strike="noStrike" kern="1200" baseline="0" dirty="0">
                <a:solidFill>
                  <a:schemeClr val="tx1"/>
                </a:solidFill>
                <a:latin typeface="Arial" charset="0"/>
                <a:ea typeface="+mn-ea"/>
                <a:cs typeface="+mn-cs"/>
              </a:rPr>
              <a:t>mphasized on applying knowledge to everyday problems.</a:t>
            </a:r>
            <a:endParaRPr lang="en-US" dirty="0"/>
          </a:p>
          <a:p>
            <a:endParaRPr lang="en-US" dirty="0"/>
          </a:p>
          <a:p>
            <a:endParaRPr lang="en-US" dirty="0"/>
          </a:p>
          <a:p>
            <a:r>
              <a:rPr lang="en-US" dirty="0"/>
              <a:t>Discussion: Is it possible to be a value-free sociologist? Should sociology be value-free?</a:t>
            </a:r>
          </a:p>
        </p:txBody>
      </p:sp>
      <p:sp>
        <p:nvSpPr>
          <p:cNvPr id="4" name="Slide Number Placeholder 3"/>
          <p:cNvSpPr>
            <a:spLocks noGrp="1"/>
          </p:cNvSpPr>
          <p:nvPr>
            <p:ph type="sldNum" sz="quarter" idx="10"/>
          </p:nvPr>
        </p:nvSpPr>
        <p:spPr/>
        <p:txBody>
          <a:bodyPr/>
          <a:lstStyle/>
          <a:p>
            <a:fld id="{FCA16ACA-BEA9-4113-B004-2C9FC464C5F8}" type="slidenum">
              <a:rPr lang="en-US" smtClean="0"/>
              <a:pPr/>
              <a:t>13</a:t>
            </a:fld>
            <a:endParaRPr lang="en-US"/>
          </a:p>
        </p:txBody>
      </p:sp>
    </p:spTree>
    <p:extLst>
      <p:ext uri="{BB962C8B-B14F-4D97-AF65-F5344CB8AC3E}">
        <p14:creationId xmlns:p14="http://schemas.microsoft.com/office/powerpoint/2010/main" val="25324845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Otherwise</a:t>
            </a:r>
            <a:r>
              <a:rPr lang="en-US" baseline="0" dirty="0"/>
              <a:t> </a:t>
            </a:r>
            <a:r>
              <a:rPr lang="en-US" dirty="0"/>
              <a:t>known as </a:t>
            </a:r>
            <a:r>
              <a:rPr lang="en-US" b="0" dirty="0"/>
              <a:t>structural functionalism.</a:t>
            </a:r>
          </a:p>
          <a:p>
            <a:endParaRPr lang="en-US" b="0" dirty="0"/>
          </a:p>
          <a:p>
            <a:pPr marL="0" marR="0" indent="0" algn="l" defTabSz="914400" rtl="0" eaLnBrk="1" fontAlgn="auto" latinLnBrk="0" hangingPunct="1">
              <a:lnSpc>
                <a:spcPct val="100000"/>
              </a:lnSpc>
              <a:spcBef>
                <a:spcPts val="0"/>
              </a:spcBef>
              <a:spcAft>
                <a:spcPts val="0"/>
              </a:spcAft>
              <a:buClrTx/>
              <a:buSzTx/>
              <a:buFontTx/>
              <a:buNone/>
              <a:tabLst/>
              <a:defRPr/>
            </a:pPr>
            <a:r>
              <a:rPr lang="en-IN" sz="1200" b="0" i="0" u="none" strike="noStrike" kern="1200" baseline="0" dirty="0">
                <a:solidFill>
                  <a:schemeClr val="tx1"/>
                </a:solidFill>
                <a:latin typeface="Arial" charset="0"/>
                <a:ea typeface="+mn-ea"/>
                <a:cs typeface="+mn-cs"/>
              </a:rPr>
              <a:t>Much of contemporary functionalism grew out of the work of </a:t>
            </a:r>
            <a:r>
              <a:rPr lang="en-IN" sz="1200" b="0" i="0" u="none" strike="noStrike" kern="1200" baseline="0" dirty="0" err="1">
                <a:solidFill>
                  <a:schemeClr val="tx1"/>
                </a:solidFill>
                <a:latin typeface="Arial" charset="0"/>
                <a:ea typeface="+mn-ea"/>
                <a:cs typeface="+mn-cs"/>
              </a:rPr>
              <a:t>Auguste</a:t>
            </a:r>
            <a:r>
              <a:rPr lang="en-IN" sz="1200" b="0" i="0" u="none" strike="noStrike" kern="1200" baseline="0" dirty="0">
                <a:solidFill>
                  <a:schemeClr val="tx1"/>
                </a:solidFill>
                <a:latin typeface="Arial" charset="0"/>
                <a:ea typeface="+mn-ea"/>
                <a:cs typeface="+mn-cs"/>
              </a:rPr>
              <a:t> Comte and </a:t>
            </a:r>
            <a:r>
              <a:rPr lang="en-IN" sz="1200" b="0" i="0" u="none" strike="noStrike" kern="1200" baseline="0" dirty="0" err="1">
                <a:solidFill>
                  <a:schemeClr val="tx1"/>
                </a:solidFill>
                <a:latin typeface="Arial" charset="0"/>
                <a:ea typeface="+mn-ea"/>
                <a:cs typeface="+mn-cs"/>
              </a:rPr>
              <a:t>Émile</a:t>
            </a:r>
            <a:r>
              <a:rPr lang="en-IN" sz="1200" b="0" i="0" u="none" strike="noStrike" kern="1200" baseline="0" dirty="0">
                <a:solidFill>
                  <a:schemeClr val="tx1"/>
                </a:solidFill>
                <a:latin typeface="Arial" charset="0"/>
                <a:ea typeface="+mn-ea"/>
                <a:cs typeface="+mn-cs"/>
              </a:rPr>
              <a:t> Durkheim. </a:t>
            </a:r>
          </a:p>
          <a:p>
            <a:endParaRPr lang="en-US" b="0" dirty="0"/>
          </a:p>
          <a:p>
            <a:r>
              <a:rPr lang="en-US" dirty="0"/>
              <a:t>Functions – purposes</a:t>
            </a:r>
            <a:r>
              <a:rPr lang="en-US" baseline="0" dirty="0"/>
              <a:t> and activities that c</a:t>
            </a:r>
            <a:r>
              <a:rPr lang="en-US" dirty="0"/>
              <a:t>ontribute to a society’s stability and survival.</a:t>
            </a: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Dysfunctions</a:t>
            </a:r>
            <a:r>
              <a:rPr lang="en-US" dirty="0"/>
              <a:t>: Have a negative impact on a society. </a:t>
            </a:r>
            <a:r>
              <a:rPr lang="en-US" b="0" baseline="0" dirty="0"/>
              <a:t>Religious intolerance leading to wars and terrorist attacks is an example of a dysfunction. </a:t>
            </a:r>
          </a:p>
          <a:p>
            <a:r>
              <a:rPr lang="en-US" b="1" dirty="0"/>
              <a:t>Manifest functions</a:t>
            </a:r>
            <a:r>
              <a:rPr lang="en-US" dirty="0"/>
              <a:t>: Intended and recognized purposes and activities.</a:t>
            </a:r>
            <a:endParaRPr lang="en-US" i="0" dirty="0"/>
          </a:p>
          <a:p>
            <a:r>
              <a:rPr lang="en-US" b="1" dirty="0"/>
              <a:t>Latent functions</a:t>
            </a:r>
            <a:r>
              <a:rPr lang="en-US" dirty="0"/>
              <a:t>: Unintended and unrecognized purposes and activities.</a:t>
            </a:r>
            <a:endParaRPr lang="en-US" i="0" dirty="0"/>
          </a:p>
          <a:p>
            <a:endParaRPr lang="en-US" b="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r>
              <a:rPr lang="en-IN" sz="1200" b="0" i="0" u="none" strike="noStrike" kern="1200" baseline="0" dirty="0">
                <a:solidFill>
                  <a:schemeClr val="tx1"/>
                </a:solidFill>
                <a:latin typeface="Arial" charset="0"/>
                <a:ea typeface="+mn-ea"/>
                <a:cs typeface="+mn-cs"/>
              </a:rPr>
              <a:t>Functionalism couldn’t explain the many rapid changes sparked by the civil rights, women’s, and gay movements. In addition, </a:t>
            </a:r>
            <a:r>
              <a:rPr lang="en-US" b="0" dirty="0"/>
              <a:t>conflict</a:t>
            </a:r>
            <a:r>
              <a:rPr lang="en-US" b="0" baseline="0" dirty="0"/>
              <a:t> theorists pointed out that what is functional for some privileged groups is dysfunctional for many others.</a:t>
            </a:r>
            <a:endParaRPr lang="en-US" b="0" dirty="0"/>
          </a:p>
        </p:txBody>
      </p:sp>
      <p:sp>
        <p:nvSpPr>
          <p:cNvPr id="4" name="Slide Number Placeholder 3"/>
          <p:cNvSpPr>
            <a:spLocks noGrp="1"/>
          </p:cNvSpPr>
          <p:nvPr>
            <p:ph type="sldNum" sz="quarter" idx="10"/>
          </p:nvPr>
        </p:nvSpPr>
        <p:spPr/>
        <p:txBody>
          <a:bodyPr/>
          <a:lstStyle/>
          <a:p>
            <a:fld id="{FCA16ACA-BEA9-4113-B004-2C9FC464C5F8}" type="slidenum">
              <a:rPr lang="en-US" smtClean="0"/>
              <a:pPr/>
              <a:t>14</a:t>
            </a:fld>
            <a:endParaRPr lang="en-US"/>
          </a:p>
        </p:txBody>
      </p:sp>
    </p:spTree>
    <p:extLst>
      <p:ext uri="{BB962C8B-B14F-4D97-AF65-F5344CB8AC3E}">
        <p14:creationId xmlns:p14="http://schemas.microsoft.com/office/powerpoint/2010/main" val="28987631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Answers:</a:t>
            </a:r>
          </a:p>
          <a:p>
            <a:r>
              <a:rPr lang="en-US" dirty="0"/>
              <a:t>School uniform</a:t>
            </a:r>
            <a:r>
              <a:rPr lang="en-US" baseline="0" dirty="0"/>
              <a:t> </a:t>
            </a:r>
            <a:r>
              <a:rPr lang="en-US" sz="1200" kern="1200" dirty="0">
                <a:solidFill>
                  <a:schemeClr val="tx1"/>
                </a:solidFill>
                <a:effectLst/>
                <a:latin typeface="Arial" charset="0"/>
                <a:ea typeface="+mn-ea"/>
                <a:cs typeface="+mn-cs"/>
              </a:rPr>
              <a:t>–</a:t>
            </a:r>
            <a:r>
              <a:rPr lang="en-US" baseline="0" dirty="0"/>
              <a:t> Ensures proper attire; saves parents money; minimizes creativity and doesn’t suit everyone.</a:t>
            </a:r>
          </a:p>
          <a:p>
            <a:r>
              <a:rPr lang="en-US" baseline="0" dirty="0"/>
              <a:t>Fast-food restaurant </a:t>
            </a:r>
            <a:r>
              <a:rPr lang="en-US" sz="1200" kern="1200" dirty="0">
                <a:solidFill>
                  <a:schemeClr val="tx1"/>
                </a:solidFill>
                <a:effectLst/>
                <a:latin typeface="Arial" charset="0"/>
                <a:ea typeface="+mn-ea"/>
                <a:cs typeface="+mn-cs"/>
              </a:rPr>
              <a:t>–</a:t>
            </a:r>
            <a:r>
              <a:rPr lang="en-US" baseline="0" dirty="0"/>
              <a:t> Efficient delivery of food; provides jobs for minimally skilled; promotes unhealthy eating.</a:t>
            </a:r>
            <a:endParaRPr lang="en-US" dirty="0"/>
          </a:p>
        </p:txBody>
      </p:sp>
      <p:sp>
        <p:nvSpPr>
          <p:cNvPr id="4" name="Slide Number Placeholder 3"/>
          <p:cNvSpPr>
            <a:spLocks noGrp="1"/>
          </p:cNvSpPr>
          <p:nvPr>
            <p:ph type="sldNum" sz="quarter" idx="10"/>
          </p:nvPr>
        </p:nvSpPr>
        <p:spPr/>
        <p:txBody>
          <a:bodyPr/>
          <a:lstStyle/>
          <a:p>
            <a:fld id="{FCA16ACA-BEA9-4113-B004-2C9FC464C5F8}" type="slidenum">
              <a:rPr lang="en-US" smtClean="0"/>
              <a:pPr/>
              <a:t>15</a:t>
            </a:fld>
            <a:endParaRPr lang="en-US"/>
          </a:p>
        </p:txBody>
      </p:sp>
    </p:spTree>
    <p:extLst>
      <p:ext uri="{BB962C8B-B14F-4D97-AF65-F5344CB8AC3E}">
        <p14:creationId xmlns:p14="http://schemas.microsoft.com/office/powerpoint/2010/main" val="22185123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According</a:t>
            </a:r>
            <a:r>
              <a:rPr lang="en-US" baseline="0" dirty="0"/>
              <a:t> to the conflict theory, s</a:t>
            </a:r>
            <a:r>
              <a:rPr lang="en-US" dirty="0"/>
              <a:t>ources of conflict</a:t>
            </a:r>
            <a:r>
              <a:rPr lang="en-US" baseline="0" dirty="0"/>
              <a:t> are r</a:t>
            </a:r>
            <a:r>
              <a:rPr lang="en-US" dirty="0"/>
              <a:t>acial discrimination and economic inequality. </a:t>
            </a:r>
            <a:r>
              <a:rPr lang="en-IN" sz="1200" b="0" i="0" u="none" strike="noStrike" kern="1200" baseline="0" dirty="0">
                <a:solidFill>
                  <a:schemeClr val="tx1"/>
                </a:solidFill>
                <a:latin typeface="Arial" charset="0"/>
                <a:ea typeface="+mn-ea"/>
                <a:cs typeface="+mn-cs"/>
              </a:rPr>
              <a:t>The key sources of economic inequity in any society include race, ethnicity, gender, age, and sexual orientation.</a:t>
            </a:r>
          </a:p>
          <a:p>
            <a:endParaRPr lang="en-IN" sz="1200" b="0" i="0" u="none" strike="noStrike" kern="1200" baseline="0" dirty="0">
              <a:solidFill>
                <a:schemeClr val="tx1"/>
              </a:solidFill>
              <a:latin typeface="Arial" charset="0"/>
              <a:ea typeface="+mn-ea"/>
              <a:cs typeface="+mn-cs"/>
            </a:endParaRPr>
          </a:p>
          <a:p>
            <a:r>
              <a:rPr lang="en-US" b="0" baseline="0" dirty="0"/>
              <a:t>Conflict theorists are criticized for ignoring cooperation and harmony and for overemphasizing competition and coercion at the expense of order and stability. </a:t>
            </a:r>
            <a:r>
              <a:rPr lang="en-IN" sz="1200" b="0" i="0" u="none" strike="noStrike" kern="1200" baseline="0" dirty="0">
                <a:solidFill>
                  <a:schemeClr val="tx1"/>
                </a:solidFill>
                <a:latin typeface="Arial" charset="0"/>
                <a:ea typeface="+mn-ea"/>
                <a:cs typeface="+mn-cs"/>
              </a:rPr>
              <a:t>Critics also point out that the have-nots can increase their power through negotiation, bargaining, lawsuits, and strikes.</a:t>
            </a:r>
            <a:endParaRPr lang="en-US" b="0" dirty="0"/>
          </a:p>
          <a:p>
            <a:endParaRPr lang="en-US" dirty="0"/>
          </a:p>
          <a:p>
            <a:r>
              <a:rPr lang="en-US" dirty="0"/>
              <a:t>Discussion: In what ways is your education influenced by whether you</a:t>
            </a:r>
            <a:r>
              <a:rPr lang="en-US" baseline="0" dirty="0"/>
              <a:t> are a “have” or a “have-not?”</a:t>
            </a:r>
          </a:p>
          <a:p>
            <a:r>
              <a:rPr lang="en-US" baseline="0" dirty="0"/>
              <a:t>Discussion: Do kids from wealthy families have an advantage in sports?</a:t>
            </a:r>
          </a:p>
        </p:txBody>
      </p:sp>
      <p:sp>
        <p:nvSpPr>
          <p:cNvPr id="4" name="Slide Number Placeholder 3"/>
          <p:cNvSpPr>
            <a:spLocks noGrp="1"/>
          </p:cNvSpPr>
          <p:nvPr>
            <p:ph type="sldNum" sz="quarter" idx="10"/>
          </p:nvPr>
        </p:nvSpPr>
        <p:spPr/>
        <p:txBody>
          <a:bodyPr/>
          <a:lstStyle/>
          <a:p>
            <a:fld id="{FCA16ACA-BEA9-4113-B004-2C9FC464C5F8}" type="slidenum">
              <a:rPr lang="en-US" smtClean="0"/>
              <a:pPr/>
              <a:t>16</a:t>
            </a:fld>
            <a:endParaRPr lang="en-US"/>
          </a:p>
        </p:txBody>
      </p:sp>
    </p:spTree>
    <p:extLst>
      <p:ext uri="{BB962C8B-B14F-4D97-AF65-F5344CB8AC3E}">
        <p14:creationId xmlns:p14="http://schemas.microsoft.com/office/powerpoint/2010/main" val="10186943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According</a:t>
            </a:r>
            <a:r>
              <a:rPr lang="en-US" baseline="0" dirty="0"/>
              <a:t> to the conflict theory, s</a:t>
            </a:r>
            <a:r>
              <a:rPr lang="en-US" dirty="0"/>
              <a:t>ources of conflict</a:t>
            </a:r>
            <a:r>
              <a:rPr lang="en-US" baseline="0" dirty="0"/>
              <a:t> are r</a:t>
            </a:r>
            <a:r>
              <a:rPr lang="en-US" dirty="0"/>
              <a:t>acial discrimination and economic inequality. </a:t>
            </a:r>
            <a:r>
              <a:rPr lang="en-IN" sz="1200" b="0" i="0" u="none" strike="noStrike" kern="1200" baseline="0" dirty="0">
                <a:solidFill>
                  <a:schemeClr val="tx1"/>
                </a:solidFill>
                <a:latin typeface="Arial" charset="0"/>
                <a:ea typeface="+mn-ea"/>
                <a:cs typeface="+mn-cs"/>
              </a:rPr>
              <a:t>The key sources of economic inequity in any society include race, ethnicity, gender, age, and sexual orientation.</a:t>
            </a:r>
          </a:p>
          <a:p>
            <a:endParaRPr lang="en-IN" sz="1200" b="0" i="0" u="none" strike="noStrike" kern="1200" baseline="0" dirty="0">
              <a:solidFill>
                <a:schemeClr val="tx1"/>
              </a:solidFill>
              <a:latin typeface="Arial" charset="0"/>
              <a:ea typeface="+mn-ea"/>
              <a:cs typeface="+mn-cs"/>
            </a:endParaRPr>
          </a:p>
          <a:p>
            <a:r>
              <a:rPr lang="en-US" b="0" baseline="0" dirty="0"/>
              <a:t>Conflict theorists are criticized for ignoring cooperation and harmony and for overemphasizing competition and coercion at the expense of order and stability. </a:t>
            </a:r>
            <a:r>
              <a:rPr lang="en-IN" sz="1200" b="0" i="0" u="none" strike="noStrike" kern="1200" baseline="0" dirty="0">
                <a:solidFill>
                  <a:schemeClr val="tx1"/>
                </a:solidFill>
                <a:latin typeface="Arial" charset="0"/>
                <a:ea typeface="+mn-ea"/>
                <a:cs typeface="+mn-cs"/>
              </a:rPr>
              <a:t>Critics also point out that the have-nots can increase their power through negotiation, bargaining, lawsuits, and strikes.</a:t>
            </a:r>
            <a:endParaRPr lang="en-US" b="0" dirty="0"/>
          </a:p>
          <a:p>
            <a:endParaRPr lang="en-US" dirty="0"/>
          </a:p>
          <a:p>
            <a:r>
              <a:rPr lang="en-US" dirty="0"/>
              <a:t>Discussion: In what ways is your education influenced by whether you</a:t>
            </a:r>
            <a:r>
              <a:rPr lang="en-US" baseline="0" dirty="0"/>
              <a:t> are a “have” or a “have-not?”</a:t>
            </a:r>
          </a:p>
          <a:p>
            <a:r>
              <a:rPr lang="en-US" baseline="0" dirty="0"/>
              <a:t>Discussion: Do kids from wealthy families have an advantage in sports?</a:t>
            </a:r>
          </a:p>
        </p:txBody>
      </p:sp>
      <p:sp>
        <p:nvSpPr>
          <p:cNvPr id="4" name="Slide Number Placeholder 3"/>
          <p:cNvSpPr>
            <a:spLocks noGrp="1"/>
          </p:cNvSpPr>
          <p:nvPr>
            <p:ph type="sldNum" sz="quarter" idx="10"/>
          </p:nvPr>
        </p:nvSpPr>
        <p:spPr/>
        <p:txBody>
          <a:bodyPr/>
          <a:lstStyle/>
          <a:p>
            <a:fld id="{FCA16ACA-BEA9-4113-B004-2C9FC464C5F8}" type="slidenum">
              <a:rPr lang="en-US" smtClean="0"/>
              <a:pPr/>
              <a:t>17</a:t>
            </a:fld>
            <a:endParaRPr lang="en-US"/>
          </a:p>
        </p:txBody>
      </p:sp>
    </p:spTree>
    <p:extLst>
      <p:ext uri="{BB962C8B-B14F-4D97-AF65-F5344CB8AC3E}">
        <p14:creationId xmlns:p14="http://schemas.microsoft.com/office/powerpoint/2010/main" val="10402534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t>Symbolic</a:t>
            </a:r>
            <a:r>
              <a:rPr lang="en-US" b="0" i="0" baseline="0" dirty="0"/>
              <a:t>  </a:t>
            </a:r>
            <a:r>
              <a:rPr lang="en-US" b="0" i="0" baseline="0" dirty="0" err="1"/>
              <a:t>interactionists</a:t>
            </a:r>
            <a:r>
              <a:rPr lang="en-US" b="0" i="0" baseline="0" dirty="0"/>
              <a:t> f</a:t>
            </a:r>
            <a:r>
              <a:rPr lang="en-US" b="0" i="0" dirty="0"/>
              <a:t>ocus</a:t>
            </a:r>
            <a:r>
              <a:rPr lang="en-US" b="0" i="0" baseline="0" dirty="0"/>
              <a:t> </a:t>
            </a:r>
            <a:r>
              <a:rPr lang="en-US" b="0" i="0" dirty="0"/>
              <a:t>on process,</a:t>
            </a:r>
            <a:r>
              <a:rPr lang="en-US" b="0" i="0" baseline="0" dirty="0"/>
              <a:t> </a:t>
            </a:r>
            <a:r>
              <a:rPr lang="en-US" b="0" i="0" dirty="0"/>
              <a:t>keeping the person as the center of analysis. It is a m</a:t>
            </a:r>
            <a:r>
              <a:rPr lang="en-US" b="0" dirty="0"/>
              <a:t>icro-level perspective that examines</a:t>
            </a:r>
            <a:r>
              <a:rPr lang="en-US" b="0" baseline="0" dirty="0"/>
              <a:t> everyday behavior thorough the communication of knowledge, ideas, beliefs, and attitudes. </a:t>
            </a:r>
          </a:p>
          <a:p>
            <a:endParaRPr lang="en-US" b="0" i="0" baseline="0" dirty="0"/>
          </a:p>
          <a:p>
            <a:r>
              <a:rPr lang="en-US" b="0" i="0" baseline="0" dirty="0"/>
              <a:t>The term </a:t>
            </a:r>
            <a:r>
              <a:rPr lang="en-US" b="0" i="1" baseline="0" dirty="0"/>
              <a:t>symbolic interactionism</a:t>
            </a:r>
            <a:r>
              <a:rPr lang="en-US" b="0" i="0" baseline="0" dirty="0"/>
              <a:t> was coined by </a:t>
            </a:r>
            <a:r>
              <a:rPr lang="en-US" b="0" i="0" baseline="0" dirty="0" err="1"/>
              <a:t>Herbet</a:t>
            </a:r>
            <a:r>
              <a:rPr lang="en-US" b="0" i="0" baseline="0" dirty="0"/>
              <a:t> </a:t>
            </a:r>
            <a:r>
              <a:rPr lang="en-US" b="0" i="0" baseline="0" dirty="0" err="1"/>
              <a:t>Blumer</a:t>
            </a:r>
            <a:r>
              <a:rPr lang="en-US" b="0" i="0" baseline="0" dirty="0"/>
              <a:t>. </a:t>
            </a:r>
          </a:p>
          <a:p>
            <a:endParaRPr lang="en-US" b="0" i="0" baseline="0" dirty="0"/>
          </a:p>
          <a:p>
            <a:r>
              <a:rPr lang="en-US" b="1" i="0" baseline="0" dirty="0"/>
              <a:t>Social interaction </a:t>
            </a:r>
            <a:r>
              <a:rPr lang="en-US" b="0" i="0" baseline="0" dirty="0"/>
              <a:t>is a process in which people take each other into account in their own behavior. This implies that individuals constantly adjust their behavior according to their social environment. </a:t>
            </a:r>
          </a:p>
          <a:p>
            <a:endParaRPr lang="en-US" b="0" i="0" baseline="0" dirty="0"/>
          </a:p>
          <a:p>
            <a:pPr marL="0" marR="0" lvl="1"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charset="0"/>
                <a:ea typeface="+mn-ea"/>
                <a:cs typeface="+mn-cs"/>
              </a:rPr>
              <a:t>Symbols</a:t>
            </a:r>
            <a:r>
              <a:rPr lang="en-US" sz="1200" b="0" i="0" kern="1200" baseline="0" dirty="0">
                <a:solidFill>
                  <a:schemeClr val="tx1"/>
                </a:solidFill>
                <a:effectLst/>
                <a:latin typeface="Arial" charset="0"/>
                <a:ea typeface="+mn-ea"/>
                <a:cs typeface="+mn-cs"/>
              </a:rPr>
              <a:t> </a:t>
            </a:r>
            <a:r>
              <a:rPr lang="en-US" sz="1200" kern="1200" dirty="0">
                <a:solidFill>
                  <a:schemeClr val="tx1"/>
                </a:solidFill>
                <a:effectLst/>
                <a:latin typeface="Arial" charset="0"/>
                <a:ea typeface="+mn-ea"/>
                <a:cs typeface="+mn-cs"/>
              </a:rPr>
              <a:t>–</a:t>
            </a:r>
            <a:r>
              <a:rPr lang="en-US" sz="1200" b="0" i="0" kern="1200" baseline="0" dirty="0">
                <a:solidFill>
                  <a:schemeClr val="tx1"/>
                </a:solidFill>
                <a:effectLst/>
                <a:latin typeface="Arial" charset="0"/>
                <a:ea typeface="+mn-ea"/>
                <a:cs typeface="+mn-cs"/>
              </a:rPr>
              <a:t> </a:t>
            </a:r>
            <a:r>
              <a:rPr lang="en-US" sz="1200" b="0" kern="1200" dirty="0">
                <a:solidFill>
                  <a:schemeClr val="tx1"/>
                </a:solidFill>
                <a:effectLst/>
                <a:latin typeface="Arial" charset="0"/>
                <a:ea typeface="+mn-ea"/>
                <a:cs typeface="+mn-cs"/>
              </a:rPr>
              <a:t>Words, gestures, or pictures that stand for something and that can have different meanings for different individuals.</a:t>
            </a:r>
            <a:r>
              <a:rPr lang="en-US" b="0" dirty="0"/>
              <a:t> Symbolic interaction requires symbols to have shared meanings, </a:t>
            </a:r>
            <a:r>
              <a:rPr lang="en-US" b="0" i="0" dirty="0"/>
              <a:t>or agreed-on definitions. </a:t>
            </a:r>
            <a:endParaRPr lang="en-US" b="0" dirty="0"/>
          </a:p>
          <a:p>
            <a:endParaRPr lang="en-US" b="0" i="0" baseline="0" dirty="0"/>
          </a:p>
          <a:p>
            <a:r>
              <a:rPr lang="en-US" sz="1200" b="0" kern="1200" dirty="0">
                <a:solidFill>
                  <a:schemeClr val="tx1"/>
                </a:solidFill>
                <a:effectLst/>
                <a:latin typeface="Arial" charset="0"/>
                <a:ea typeface="+mn-ea"/>
                <a:cs typeface="+mn-cs"/>
              </a:rPr>
              <a:t>Macro-level</a:t>
            </a:r>
            <a:r>
              <a:rPr lang="en-US" sz="1200" b="0" kern="1200" baseline="0" dirty="0">
                <a:solidFill>
                  <a:schemeClr val="tx1"/>
                </a:solidFill>
                <a:effectLst/>
                <a:latin typeface="Arial" charset="0"/>
                <a:ea typeface="+mn-ea"/>
                <a:cs typeface="+mn-cs"/>
              </a:rPr>
              <a:t> factors are not taken into consideration by symbolic </a:t>
            </a:r>
            <a:r>
              <a:rPr lang="en-US" sz="1200" b="0" kern="1200" baseline="0" dirty="0" err="1">
                <a:solidFill>
                  <a:schemeClr val="tx1"/>
                </a:solidFill>
                <a:effectLst/>
                <a:latin typeface="Arial" charset="0"/>
                <a:ea typeface="+mn-ea"/>
                <a:cs typeface="+mn-cs"/>
              </a:rPr>
              <a:t>interactionists</a:t>
            </a:r>
            <a:r>
              <a:rPr lang="en-US" sz="1200" b="0" kern="1200" baseline="0" dirty="0">
                <a:solidFill>
                  <a:schemeClr val="tx1"/>
                </a:solidFill>
                <a:effectLst/>
                <a:latin typeface="Arial" charset="0"/>
                <a:ea typeface="+mn-ea"/>
                <a:cs typeface="+mn-cs"/>
              </a:rPr>
              <a:t>. </a:t>
            </a:r>
            <a:r>
              <a:rPr lang="en-US" sz="1200" b="0" kern="1200" dirty="0">
                <a:solidFill>
                  <a:schemeClr val="tx1"/>
                </a:solidFill>
                <a:effectLst/>
                <a:latin typeface="Arial" charset="0"/>
                <a:ea typeface="+mn-ea"/>
                <a:cs typeface="+mn-cs"/>
              </a:rPr>
              <a:t>During economic downturns, for example, unemployment and ensuing financial problems create considerable interpersonal conflict among couples and families. </a:t>
            </a:r>
            <a:r>
              <a:rPr lang="en-IN" sz="1200" b="0" i="0" u="none" strike="noStrike" kern="1200" baseline="0" dirty="0">
                <a:solidFill>
                  <a:schemeClr val="tx1"/>
                </a:solidFill>
                <a:latin typeface="Arial" charset="0"/>
                <a:ea typeface="+mn-ea"/>
                <a:cs typeface="+mn-cs"/>
              </a:rPr>
              <a:t>A related criticism is that </a:t>
            </a:r>
            <a:r>
              <a:rPr lang="en-IN" sz="1200" b="0" i="0" u="none" strike="noStrike" kern="1200" baseline="0" dirty="0" err="1">
                <a:solidFill>
                  <a:schemeClr val="tx1"/>
                </a:solidFill>
                <a:latin typeface="Arial" charset="0"/>
                <a:ea typeface="+mn-ea"/>
                <a:cs typeface="+mn-cs"/>
              </a:rPr>
              <a:t>interactionists</a:t>
            </a:r>
            <a:r>
              <a:rPr lang="en-IN" sz="1200" b="0" i="0" u="none" strike="noStrike" kern="1200" baseline="0" dirty="0">
                <a:solidFill>
                  <a:schemeClr val="tx1"/>
                </a:solidFill>
                <a:latin typeface="Arial" charset="0"/>
                <a:ea typeface="+mn-ea"/>
                <a:cs typeface="+mn-cs"/>
              </a:rPr>
              <a:t> sometimes have an optimistic and  unrealistic view of people’s everyday choices.</a:t>
            </a:r>
            <a:endParaRPr lang="en-US" b="0" dirty="0"/>
          </a:p>
        </p:txBody>
      </p:sp>
      <p:sp>
        <p:nvSpPr>
          <p:cNvPr id="4" name="Slide Number Placeholder 3"/>
          <p:cNvSpPr>
            <a:spLocks noGrp="1"/>
          </p:cNvSpPr>
          <p:nvPr>
            <p:ph type="sldNum" sz="quarter" idx="10"/>
          </p:nvPr>
        </p:nvSpPr>
        <p:spPr/>
        <p:txBody>
          <a:bodyPr/>
          <a:lstStyle/>
          <a:p>
            <a:fld id="{FCA16ACA-BEA9-4113-B004-2C9FC464C5F8}" type="slidenum">
              <a:rPr lang="en-US" smtClean="0"/>
              <a:pPr/>
              <a:t>18</a:t>
            </a:fld>
            <a:endParaRPr lang="en-US"/>
          </a:p>
        </p:txBody>
      </p:sp>
    </p:spTree>
    <p:extLst>
      <p:ext uri="{BB962C8B-B14F-4D97-AF65-F5344CB8AC3E}">
        <p14:creationId xmlns:p14="http://schemas.microsoft.com/office/powerpoint/2010/main" val="36492178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t>Symbolic</a:t>
            </a:r>
            <a:r>
              <a:rPr lang="en-US" b="0" i="0" baseline="0" dirty="0"/>
              <a:t>  </a:t>
            </a:r>
            <a:r>
              <a:rPr lang="en-US" b="0" i="0" baseline="0" dirty="0" err="1"/>
              <a:t>interactionists</a:t>
            </a:r>
            <a:r>
              <a:rPr lang="en-US" b="0" i="0" baseline="0" dirty="0"/>
              <a:t> f</a:t>
            </a:r>
            <a:r>
              <a:rPr lang="en-US" b="0" i="0" dirty="0"/>
              <a:t>ocus</a:t>
            </a:r>
            <a:r>
              <a:rPr lang="en-US" b="0" i="0" baseline="0" dirty="0"/>
              <a:t> </a:t>
            </a:r>
            <a:r>
              <a:rPr lang="en-US" b="0" i="0" dirty="0"/>
              <a:t>on process,</a:t>
            </a:r>
            <a:r>
              <a:rPr lang="en-US" b="0" i="0" baseline="0" dirty="0"/>
              <a:t> </a:t>
            </a:r>
            <a:r>
              <a:rPr lang="en-US" b="0" i="0" dirty="0"/>
              <a:t>keeping the person as the center of analysis. It is a m</a:t>
            </a:r>
            <a:r>
              <a:rPr lang="en-US" b="0" dirty="0"/>
              <a:t>icro-level perspective that examines</a:t>
            </a:r>
            <a:r>
              <a:rPr lang="en-US" b="0" baseline="0" dirty="0"/>
              <a:t> everyday behavior thorough the communication of knowledge, ideas, beliefs, and attitudes. </a:t>
            </a:r>
          </a:p>
          <a:p>
            <a:endParaRPr lang="en-US" b="0" i="0" baseline="0" dirty="0"/>
          </a:p>
          <a:p>
            <a:r>
              <a:rPr lang="en-US" b="0" i="0" baseline="0" dirty="0"/>
              <a:t>The term </a:t>
            </a:r>
            <a:r>
              <a:rPr lang="en-US" b="0" i="1" baseline="0" dirty="0"/>
              <a:t>symbolic interactionism</a:t>
            </a:r>
            <a:r>
              <a:rPr lang="en-US" b="0" i="0" baseline="0" dirty="0"/>
              <a:t> was coined by </a:t>
            </a:r>
            <a:r>
              <a:rPr lang="en-US" b="0" i="0" baseline="0" dirty="0" err="1"/>
              <a:t>Herbet</a:t>
            </a:r>
            <a:r>
              <a:rPr lang="en-US" b="0" i="0" baseline="0" dirty="0"/>
              <a:t> </a:t>
            </a:r>
            <a:r>
              <a:rPr lang="en-US" b="0" i="0" baseline="0" dirty="0" err="1"/>
              <a:t>Blumer</a:t>
            </a:r>
            <a:r>
              <a:rPr lang="en-US" b="0" i="0" baseline="0" dirty="0"/>
              <a:t>. </a:t>
            </a:r>
          </a:p>
          <a:p>
            <a:endParaRPr lang="en-US" b="0" i="0" baseline="0" dirty="0"/>
          </a:p>
          <a:p>
            <a:r>
              <a:rPr lang="en-US" b="1" i="0" baseline="0" dirty="0"/>
              <a:t>Social interaction </a:t>
            </a:r>
            <a:r>
              <a:rPr lang="en-US" b="0" i="0" baseline="0" dirty="0"/>
              <a:t>is a process in which people take each other into account in their own behavior. This implies that individuals constantly adjust their behavior according to their social environment. </a:t>
            </a:r>
          </a:p>
          <a:p>
            <a:endParaRPr lang="en-US" b="0" i="0" baseline="0" dirty="0"/>
          </a:p>
          <a:p>
            <a:pPr marL="0" marR="0" lvl="1"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charset="0"/>
                <a:ea typeface="+mn-ea"/>
                <a:cs typeface="+mn-cs"/>
              </a:rPr>
              <a:t>Symbols</a:t>
            </a:r>
            <a:r>
              <a:rPr lang="en-US" sz="1200" b="0" i="0" kern="1200" baseline="0" dirty="0">
                <a:solidFill>
                  <a:schemeClr val="tx1"/>
                </a:solidFill>
                <a:effectLst/>
                <a:latin typeface="Arial" charset="0"/>
                <a:ea typeface="+mn-ea"/>
                <a:cs typeface="+mn-cs"/>
              </a:rPr>
              <a:t> </a:t>
            </a:r>
            <a:r>
              <a:rPr lang="en-US" sz="1200" kern="1200" dirty="0">
                <a:solidFill>
                  <a:schemeClr val="tx1"/>
                </a:solidFill>
                <a:effectLst/>
                <a:latin typeface="Arial" charset="0"/>
                <a:ea typeface="+mn-ea"/>
                <a:cs typeface="+mn-cs"/>
              </a:rPr>
              <a:t>–</a:t>
            </a:r>
            <a:r>
              <a:rPr lang="en-US" sz="1200" b="0" i="0" kern="1200" baseline="0" dirty="0">
                <a:solidFill>
                  <a:schemeClr val="tx1"/>
                </a:solidFill>
                <a:effectLst/>
                <a:latin typeface="Arial" charset="0"/>
                <a:ea typeface="+mn-ea"/>
                <a:cs typeface="+mn-cs"/>
              </a:rPr>
              <a:t> </a:t>
            </a:r>
            <a:r>
              <a:rPr lang="en-US" sz="1200" b="0" kern="1200" dirty="0">
                <a:solidFill>
                  <a:schemeClr val="tx1"/>
                </a:solidFill>
                <a:effectLst/>
                <a:latin typeface="Arial" charset="0"/>
                <a:ea typeface="+mn-ea"/>
                <a:cs typeface="+mn-cs"/>
              </a:rPr>
              <a:t>Words, gestures, or pictures that stand for something and that can have different meanings for different individuals.</a:t>
            </a:r>
            <a:r>
              <a:rPr lang="en-US" b="0" dirty="0"/>
              <a:t> Symbolic interaction requires symbols to have shared meanings, </a:t>
            </a:r>
            <a:r>
              <a:rPr lang="en-US" b="0" i="0" dirty="0"/>
              <a:t>or agreed-on definitions. </a:t>
            </a:r>
            <a:endParaRPr lang="en-US" b="0" dirty="0"/>
          </a:p>
          <a:p>
            <a:endParaRPr lang="en-US" b="0" i="0" baseline="0" dirty="0"/>
          </a:p>
          <a:p>
            <a:r>
              <a:rPr lang="en-US" sz="1200" b="0" kern="1200" dirty="0">
                <a:solidFill>
                  <a:schemeClr val="tx1"/>
                </a:solidFill>
                <a:effectLst/>
                <a:latin typeface="Arial" charset="0"/>
                <a:ea typeface="+mn-ea"/>
                <a:cs typeface="+mn-cs"/>
              </a:rPr>
              <a:t>Macro-level</a:t>
            </a:r>
            <a:r>
              <a:rPr lang="en-US" sz="1200" b="0" kern="1200" baseline="0" dirty="0">
                <a:solidFill>
                  <a:schemeClr val="tx1"/>
                </a:solidFill>
                <a:effectLst/>
                <a:latin typeface="Arial" charset="0"/>
                <a:ea typeface="+mn-ea"/>
                <a:cs typeface="+mn-cs"/>
              </a:rPr>
              <a:t> factors are not taken into consideration by symbolic </a:t>
            </a:r>
            <a:r>
              <a:rPr lang="en-US" sz="1200" b="0" kern="1200" baseline="0" dirty="0" err="1">
                <a:solidFill>
                  <a:schemeClr val="tx1"/>
                </a:solidFill>
                <a:effectLst/>
                <a:latin typeface="Arial" charset="0"/>
                <a:ea typeface="+mn-ea"/>
                <a:cs typeface="+mn-cs"/>
              </a:rPr>
              <a:t>interactionists</a:t>
            </a:r>
            <a:r>
              <a:rPr lang="en-US" sz="1200" b="0" kern="1200" baseline="0" dirty="0">
                <a:solidFill>
                  <a:schemeClr val="tx1"/>
                </a:solidFill>
                <a:effectLst/>
                <a:latin typeface="Arial" charset="0"/>
                <a:ea typeface="+mn-ea"/>
                <a:cs typeface="+mn-cs"/>
              </a:rPr>
              <a:t>. </a:t>
            </a:r>
            <a:r>
              <a:rPr lang="en-US" sz="1200" b="0" kern="1200" dirty="0">
                <a:solidFill>
                  <a:schemeClr val="tx1"/>
                </a:solidFill>
                <a:effectLst/>
                <a:latin typeface="Arial" charset="0"/>
                <a:ea typeface="+mn-ea"/>
                <a:cs typeface="+mn-cs"/>
              </a:rPr>
              <a:t>During economic downturns, for example, unemployment and ensuing financial problems create considerable interpersonal conflict among couples and families. </a:t>
            </a:r>
            <a:r>
              <a:rPr lang="en-IN" sz="1200" b="0" i="0" u="none" strike="noStrike" kern="1200" baseline="0" dirty="0">
                <a:solidFill>
                  <a:schemeClr val="tx1"/>
                </a:solidFill>
                <a:latin typeface="Arial" charset="0"/>
                <a:ea typeface="+mn-ea"/>
                <a:cs typeface="+mn-cs"/>
              </a:rPr>
              <a:t>A related criticism is that </a:t>
            </a:r>
            <a:r>
              <a:rPr lang="en-IN" sz="1200" b="0" i="0" u="none" strike="noStrike" kern="1200" baseline="0" dirty="0" err="1">
                <a:solidFill>
                  <a:schemeClr val="tx1"/>
                </a:solidFill>
                <a:latin typeface="Arial" charset="0"/>
                <a:ea typeface="+mn-ea"/>
                <a:cs typeface="+mn-cs"/>
              </a:rPr>
              <a:t>interactionists</a:t>
            </a:r>
            <a:r>
              <a:rPr lang="en-IN" sz="1200" b="0" i="0" u="none" strike="noStrike" kern="1200" baseline="0" dirty="0">
                <a:solidFill>
                  <a:schemeClr val="tx1"/>
                </a:solidFill>
                <a:latin typeface="Arial" charset="0"/>
                <a:ea typeface="+mn-ea"/>
                <a:cs typeface="+mn-cs"/>
              </a:rPr>
              <a:t> sometimes have an optimistic and  unrealistic view of people’s everyday choices.</a:t>
            </a:r>
            <a:endParaRPr lang="en-US" b="0" dirty="0"/>
          </a:p>
        </p:txBody>
      </p:sp>
      <p:sp>
        <p:nvSpPr>
          <p:cNvPr id="4" name="Slide Number Placeholder 3"/>
          <p:cNvSpPr>
            <a:spLocks noGrp="1"/>
          </p:cNvSpPr>
          <p:nvPr>
            <p:ph type="sldNum" sz="quarter" idx="10"/>
          </p:nvPr>
        </p:nvSpPr>
        <p:spPr/>
        <p:txBody>
          <a:bodyPr/>
          <a:lstStyle/>
          <a:p>
            <a:fld id="{FCA16ACA-BEA9-4113-B004-2C9FC464C5F8}" type="slidenum">
              <a:rPr lang="en-US" smtClean="0"/>
              <a:pPr/>
              <a:t>19</a:t>
            </a:fld>
            <a:endParaRPr lang="en-US"/>
          </a:p>
        </p:txBody>
      </p:sp>
    </p:spTree>
    <p:extLst>
      <p:ext uri="{BB962C8B-B14F-4D97-AF65-F5344CB8AC3E}">
        <p14:creationId xmlns:p14="http://schemas.microsoft.com/office/powerpoint/2010/main" val="9937734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2CA5EE81-0F22-4831-AF62-7C61CDA9FFC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a:extLst>
              <a:ext uri="{FF2B5EF4-FFF2-40B4-BE49-F238E27FC236}">
                <a16:creationId xmlns:a16="http://schemas.microsoft.com/office/drawing/2014/main" id="{648E3F88-291A-43E1-8D64-9F7959AF602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A major difference among these three theoretical perspectives is their level of analysis. Functionalists and conflict theorists focus on the macro level; that is, they examine large-scale patterns of society. In contrast, symbolic interactionists usually focus on the micro level, on social interaction—what people do when they are in one another’s presence.</a:t>
            </a:r>
          </a:p>
        </p:txBody>
      </p:sp>
      <p:sp>
        <p:nvSpPr>
          <p:cNvPr id="68612" name="Slide Number Placeholder 3">
            <a:extLst>
              <a:ext uri="{FF2B5EF4-FFF2-40B4-BE49-F238E27FC236}">
                <a16:creationId xmlns:a16="http://schemas.microsoft.com/office/drawing/2014/main" id="{2A3506E3-1160-4A61-BE23-68348F48DCF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B2CB73C3-56D0-40C8-8A3D-8233821EA1A1}" type="slidenum">
              <a:rPr lang="en-US" altLang="en-US" smtClean="0">
                <a:latin typeface="Arial" panose="020B0604020202020204" pitchFamily="34" charset="0"/>
                <a:cs typeface="Arial" panose="020B0604020202020204" pitchFamily="34" charset="0"/>
              </a:rPr>
              <a:pPr>
                <a:spcBef>
                  <a:spcPct val="0"/>
                </a:spcBef>
              </a:pPr>
              <a:t>20</a:t>
            </a:fld>
            <a:endParaRPr lang="en-US" altLang="en-US">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Discussion: Why might some people object to the scientific study of interaction?</a:t>
            </a:r>
          </a:p>
          <a:p>
            <a:r>
              <a:rPr lang="en-US" dirty="0"/>
              <a:t>Discussion: What would happen if we did</a:t>
            </a:r>
            <a:r>
              <a:rPr lang="en-US" baseline="0" dirty="0"/>
              <a:t> no</a:t>
            </a:r>
            <a:r>
              <a:rPr lang="en-US" dirty="0"/>
              <a:t>t have patterned interactions?</a:t>
            </a:r>
          </a:p>
        </p:txBody>
      </p:sp>
      <p:sp>
        <p:nvSpPr>
          <p:cNvPr id="4" name="Slide Number Placeholder 3"/>
          <p:cNvSpPr>
            <a:spLocks noGrp="1"/>
          </p:cNvSpPr>
          <p:nvPr>
            <p:ph type="sldNum" sz="quarter" idx="10"/>
          </p:nvPr>
        </p:nvSpPr>
        <p:spPr/>
        <p:txBody>
          <a:bodyPr/>
          <a:lstStyle/>
          <a:p>
            <a:fld id="{FCA16ACA-BEA9-4113-B004-2C9FC464C5F8}" type="slidenum">
              <a:rPr lang="en-US" smtClean="0"/>
              <a:pPr/>
              <a:t>2</a:t>
            </a:fld>
            <a:endParaRPr lang="en-US"/>
          </a:p>
        </p:txBody>
      </p:sp>
    </p:spTree>
    <p:extLst>
      <p:ext uri="{BB962C8B-B14F-4D97-AF65-F5344CB8AC3E}">
        <p14:creationId xmlns:p14="http://schemas.microsoft.com/office/powerpoint/2010/main" val="29011042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A16ACA-BEA9-4113-B004-2C9FC464C5F8}" type="slidenum">
              <a:rPr lang="en-US" smtClean="0"/>
              <a:pPr/>
              <a:t>21</a:t>
            </a:fld>
            <a:endParaRPr lang="en-US"/>
          </a:p>
        </p:txBody>
      </p:sp>
    </p:spTree>
    <p:extLst>
      <p:ext uri="{BB962C8B-B14F-4D97-AF65-F5344CB8AC3E}">
        <p14:creationId xmlns:p14="http://schemas.microsoft.com/office/powerpoint/2010/main" val="34047085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FD7C44FA-C537-4E10-A779-78E013E985F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ABF57F4A-38B4-4364-A7EC-54EFA4DCE24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There is a long-lasting debate between knowledge for knowledge’s sake versus making social change. Public sociology is a compromise between the two.</a:t>
            </a:r>
          </a:p>
          <a:p>
            <a:endParaRPr lang="en-US" altLang="en-US"/>
          </a:p>
          <a:p>
            <a:r>
              <a:rPr lang="en-US" altLang="en-US"/>
              <a:t>Because social reform often redistributes power, those currently in power may resist these efforts.  </a:t>
            </a:r>
          </a:p>
          <a:p>
            <a:endParaRPr lang="en-US" altLang="en-US"/>
          </a:p>
          <a:p>
            <a:endParaRPr lang="en-US" altLang="en-US"/>
          </a:p>
          <a:p>
            <a:endParaRPr lang="en-US" altLang="en-US"/>
          </a:p>
          <a:p>
            <a:endParaRPr lang="en-US" altLang="en-US"/>
          </a:p>
          <a:p>
            <a:endParaRPr lang="en-US" altLang="en-US"/>
          </a:p>
          <a:p>
            <a:endParaRPr lang="en-US" altLang="en-US"/>
          </a:p>
        </p:txBody>
      </p:sp>
      <p:sp>
        <p:nvSpPr>
          <p:cNvPr id="45060" name="Slide Number Placeholder 3">
            <a:extLst>
              <a:ext uri="{FF2B5EF4-FFF2-40B4-BE49-F238E27FC236}">
                <a16:creationId xmlns:a16="http://schemas.microsoft.com/office/drawing/2014/main" id="{D16FEC26-306B-4C88-9436-F5B52DFA948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D33F68FC-297B-4CE8-A7FD-5BD8058B86E8}" type="slidenum">
              <a:rPr lang="en-US" altLang="en-US" smtClean="0">
                <a:latin typeface="Arial" panose="020B0604020202020204" pitchFamily="34" charset="0"/>
                <a:cs typeface="Arial" panose="020B0604020202020204" pitchFamily="34" charset="0"/>
              </a:rPr>
              <a:pPr>
                <a:spcBef>
                  <a:spcPct val="0"/>
                </a:spcBef>
              </a:pPr>
              <a:t>24</a:t>
            </a:fld>
            <a:endParaRPr lang="en-US" altLang="en-US">
              <a:latin typeface="Arial" panose="020B0604020202020204" pitchFamily="34" charset="0"/>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and many other common sense ideas are false.</a:t>
            </a:r>
          </a:p>
          <a:p>
            <a:r>
              <a:rPr lang="en-US" dirty="0"/>
              <a:t>A sys study of interaction can show us what really happens.</a:t>
            </a:r>
          </a:p>
          <a:p>
            <a:endParaRPr lang="en-US" dirty="0"/>
          </a:p>
        </p:txBody>
      </p:sp>
      <p:sp>
        <p:nvSpPr>
          <p:cNvPr id="4" name="Slide Number Placeholder 3"/>
          <p:cNvSpPr>
            <a:spLocks noGrp="1"/>
          </p:cNvSpPr>
          <p:nvPr>
            <p:ph type="sldNum" sz="quarter" idx="10"/>
          </p:nvPr>
        </p:nvSpPr>
        <p:spPr/>
        <p:txBody>
          <a:bodyPr/>
          <a:lstStyle/>
          <a:p>
            <a:fld id="{FCA16ACA-BEA9-4113-B004-2C9FC464C5F8}" type="slidenum">
              <a:rPr lang="en-US" smtClean="0"/>
              <a:pPr/>
              <a:t>3</a:t>
            </a:fld>
            <a:endParaRPr lang="en-US"/>
          </a:p>
        </p:txBody>
      </p:sp>
    </p:spTree>
    <p:extLst>
      <p:ext uri="{BB962C8B-B14F-4D97-AF65-F5344CB8AC3E}">
        <p14:creationId xmlns:p14="http://schemas.microsoft.com/office/powerpoint/2010/main" val="1216571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Arial" charset="0"/>
                <a:ea typeface="+mn-ea"/>
                <a:cs typeface="+mn-cs"/>
              </a:rPr>
              <a:t>Common sense is subjective</a:t>
            </a:r>
            <a:r>
              <a:rPr lang="en-US" sz="1200" kern="1200" baseline="0" dirty="0">
                <a:solidFill>
                  <a:schemeClr val="tx1"/>
                </a:solidFill>
                <a:effectLst/>
                <a:latin typeface="Arial" charset="0"/>
                <a:ea typeface="+mn-ea"/>
                <a:cs typeface="+mn-cs"/>
              </a:rPr>
              <a:t> – </a:t>
            </a:r>
            <a:r>
              <a:rPr lang="en-US" sz="1200" kern="1200" dirty="0">
                <a:solidFill>
                  <a:schemeClr val="tx1"/>
                </a:solidFill>
                <a:effectLst/>
                <a:latin typeface="Arial" charset="0"/>
                <a:ea typeface="+mn-ea"/>
                <a:cs typeface="+mn-cs"/>
              </a:rPr>
              <a:t>If a woman crashes into one’s car, one might conclude, according to the conventional wisdom, statements that people have heard over the years, that “all women are terrible drivers.” Most drivers involved in crashes are men—especially teenagers and those age 70 and older.</a:t>
            </a:r>
            <a:endParaRPr lang="en-IN" sz="1200" kern="1200" dirty="0">
              <a:solidFill>
                <a:schemeClr val="tx1"/>
              </a:solidFill>
              <a:effectLst/>
              <a:latin typeface="Arial" charset="0"/>
              <a:ea typeface="+mn-ea"/>
              <a:cs typeface="+mn-cs"/>
            </a:endParaRPr>
          </a:p>
          <a:p>
            <a:pPr lvl="0"/>
            <a:r>
              <a:rPr lang="en-US" sz="1200" kern="1200" dirty="0">
                <a:solidFill>
                  <a:schemeClr val="tx1"/>
                </a:solidFill>
                <a:effectLst/>
                <a:latin typeface="Arial" charset="0"/>
                <a:ea typeface="+mn-ea"/>
                <a:cs typeface="+mn-cs"/>
              </a:rPr>
              <a:t>Common sense ignores facts</a:t>
            </a:r>
            <a:r>
              <a:rPr lang="en-US" sz="1200" kern="1200" baseline="0" dirty="0">
                <a:solidFill>
                  <a:schemeClr val="tx1"/>
                </a:solidFill>
                <a:effectLst/>
                <a:latin typeface="Arial" charset="0"/>
                <a:ea typeface="+mn-ea"/>
                <a:cs typeface="+mn-cs"/>
              </a:rPr>
              <a:t> – </a:t>
            </a:r>
            <a:r>
              <a:rPr lang="en-US" sz="1200" kern="1200" dirty="0">
                <a:solidFill>
                  <a:schemeClr val="tx1"/>
                </a:solidFill>
                <a:effectLst/>
                <a:latin typeface="Arial" charset="0"/>
                <a:ea typeface="+mn-ea"/>
                <a:cs typeface="+mn-cs"/>
              </a:rPr>
              <a:t>Americans are most concerned about street crime, such as robbery or violent assaults by strangers. However, FBI and sociological data show that they are much more likely to be assaulted or murdered by someone they know or live with.</a:t>
            </a:r>
            <a:endParaRPr lang="en-IN" sz="1200" kern="1200" dirty="0">
              <a:solidFill>
                <a:schemeClr val="tx1"/>
              </a:solidFill>
              <a:effectLst/>
              <a:latin typeface="Arial" charset="0"/>
              <a:ea typeface="+mn-ea"/>
              <a:cs typeface="+mn-cs"/>
            </a:endParaRPr>
          </a:p>
          <a:p>
            <a:pPr lvl="0"/>
            <a:r>
              <a:rPr lang="en-US" sz="1200" kern="1200" dirty="0">
                <a:solidFill>
                  <a:schemeClr val="tx1"/>
                </a:solidFill>
                <a:effectLst/>
                <a:latin typeface="Arial" charset="0"/>
                <a:ea typeface="+mn-ea"/>
                <a:cs typeface="+mn-cs"/>
              </a:rPr>
              <a:t>Common sense varies across groups and cultures</a:t>
            </a:r>
            <a:r>
              <a:rPr lang="en-US" sz="1200" kern="1200" baseline="0" dirty="0">
                <a:solidFill>
                  <a:schemeClr val="tx1"/>
                </a:solidFill>
                <a:effectLst/>
                <a:latin typeface="Arial" charset="0"/>
                <a:ea typeface="+mn-ea"/>
                <a:cs typeface="+mn-cs"/>
              </a:rPr>
              <a:t> – </a:t>
            </a:r>
            <a:r>
              <a:rPr lang="en-US" sz="1200" kern="1200" dirty="0">
                <a:solidFill>
                  <a:schemeClr val="tx1"/>
                </a:solidFill>
                <a:effectLst/>
                <a:latin typeface="Arial" charset="0"/>
                <a:ea typeface="+mn-ea"/>
                <a:cs typeface="+mn-cs"/>
              </a:rPr>
              <a:t>Many Americans</a:t>
            </a:r>
            <a:r>
              <a:rPr lang="en-US" sz="1200" kern="1200" baseline="0" dirty="0">
                <a:solidFill>
                  <a:schemeClr val="tx1"/>
                </a:solidFill>
                <a:effectLst/>
                <a:latin typeface="Arial" charset="0"/>
                <a:ea typeface="+mn-ea"/>
                <a:cs typeface="+mn-cs"/>
              </a:rPr>
              <a:t> believe that working harder decreases poverty. In contrast, Europeans tend to think that poverty is due to forces outside people’s control.</a:t>
            </a:r>
            <a:endParaRPr lang="en-IN" sz="1200" kern="1200" dirty="0">
              <a:solidFill>
                <a:schemeClr val="tx1"/>
              </a:solidFill>
              <a:effectLst/>
              <a:latin typeface="Arial" charset="0"/>
              <a:ea typeface="+mn-ea"/>
              <a:cs typeface="+mn-cs"/>
            </a:endParaRPr>
          </a:p>
          <a:p>
            <a:pPr lvl="0"/>
            <a:r>
              <a:rPr lang="en-US" sz="1200" kern="1200" dirty="0">
                <a:solidFill>
                  <a:schemeClr val="tx1"/>
                </a:solidFill>
                <a:effectLst/>
                <a:latin typeface="Arial" charset="0"/>
                <a:ea typeface="+mn-ea"/>
                <a:cs typeface="+mn-cs"/>
              </a:rPr>
              <a:t>Much of one’s common sense is based on myths and misconceptions</a:t>
            </a:r>
            <a:r>
              <a:rPr lang="en-US" sz="1200" kern="1200" baseline="0" dirty="0">
                <a:solidFill>
                  <a:schemeClr val="tx1"/>
                </a:solidFill>
                <a:effectLst/>
                <a:latin typeface="Arial" charset="0"/>
                <a:ea typeface="+mn-ea"/>
                <a:cs typeface="+mn-cs"/>
              </a:rPr>
              <a:t> – </a:t>
            </a:r>
            <a:r>
              <a:rPr lang="en-US" sz="1200" kern="1200" dirty="0">
                <a:solidFill>
                  <a:schemeClr val="tx1"/>
                </a:solidFill>
                <a:effectLst/>
                <a:latin typeface="Arial" charset="0"/>
                <a:ea typeface="+mn-ea"/>
                <a:cs typeface="+mn-cs"/>
              </a:rPr>
              <a:t>A common myth is that living together is a good way to find out whether partners will get along after marriage. Generally, couples who live together before marriage have higher divorce rate than those who do not.</a:t>
            </a:r>
          </a:p>
          <a:p>
            <a:pPr lvl="0"/>
            <a:endParaRPr lang="en-US" sz="1200" kern="1200" dirty="0">
              <a:solidFill>
                <a:schemeClr val="tx1"/>
              </a:solidFill>
              <a:effectLst/>
              <a:latin typeface="Arial" charset="0"/>
              <a:ea typeface="+mn-ea"/>
              <a:cs typeface="+mn-cs"/>
            </a:endParaRPr>
          </a:p>
          <a:p>
            <a:r>
              <a:rPr lang="en-US" sz="1200" b="0" kern="1200" dirty="0">
                <a:solidFill>
                  <a:schemeClr val="tx1"/>
                </a:solidFill>
                <a:effectLst/>
                <a:latin typeface="Arial" charset="0"/>
                <a:ea typeface="+mn-ea"/>
                <a:cs typeface="+mn-cs"/>
              </a:rPr>
              <a:t>Discussion: Sociology is just common sense. Agree or disagree?</a:t>
            </a:r>
            <a:endParaRPr lang="en-IN" sz="1200" b="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fld id="{FCA16ACA-BEA9-4113-B004-2C9FC464C5F8}" type="slidenum">
              <a:rPr lang="en-US" smtClean="0"/>
              <a:pPr/>
              <a:t>4</a:t>
            </a:fld>
            <a:endParaRPr lang="en-US"/>
          </a:p>
        </p:txBody>
      </p:sp>
    </p:spTree>
    <p:extLst>
      <p:ext uri="{BB962C8B-B14F-4D97-AF65-F5344CB8AC3E}">
        <p14:creationId xmlns:p14="http://schemas.microsoft.com/office/powerpoint/2010/main" val="34827845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B36D2738-D4D8-4A47-BECF-87F7568F38E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2B71A01A-2D19-4F8A-9422-FA916899101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Groups make up our society when we share a culture and a territory.</a:t>
            </a:r>
          </a:p>
          <a:p>
            <a:endParaRPr lang="en-US" altLang="en-US"/>
          </a:p>
          <a:p>
            <a:r>
              <a:rPr lang="en-US" altLang="en-US"/>
              <a:t>Our social location depends on where we stand in our group membership.  </a:t>
            </a:r>
          </a:p>
        </p:txBody>
      </p:sp>
      <p:sp>
        <p:nvSpPr>
          <p:cNvPr id="6148" name="Slide Number Placeholder 3">
            <a:extLst>
              <a:ext uri="{FF2B5EF4-FFF2-40B4-BE49-F238E27FC236}">
                <a16:creationId xmlns:a16="http://schemas.microsoft.com/office/drawing/2014/main" id="{646B00C6-9336-4250-8E66-F0FE7CE8287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A5DE9249-D14E-4E3A-81A8-14F0A51BFB74}" type="slidenum">
              <a:rPr lang="en-US" altLang="en-US" smtClean="0">
                <a:latin typeface="Arial" panose="020B0604020202020204" pitchFamily="34" charset="0"/>
                <a:cs typeface="Arial" panose="020B0604020202020204" pitchFamily="34" charset="0"/>
              </a:rPr>
              <a:pPr>
                <a:spcBef>
                  <a:spcPct val="0"/>
                </a:spcBef>
              </a:pPr>
              <a:t>5</a:t>
            </a:fld>
            <a:endParaRPr lang="en-US" altLang="en-US">
              <a:latin typeface="Arial" panose="020B0604020202020204" pitchFamily="34" charset="0"/>
              <a:cs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Sociological</a:t>
            </a:r>
            <a:r>
              <a:rPr lang="en-US" baseline="0" dirty="0"/>
              <a:t> imagination e</a:t>
            </a:r>
            <a:r>
              <a:rPr lang="en-US" dirty="0"/>
              <a:t>mphasizes connection between </a:t>
            </a:r>
            <a:r>
              <a:rPr lang="en-US" i="0" dirty="0"/>
              <a:t>personal troubles </a:t>
            </a:r>
            <a:r>
              <a:rPr lang="en-US" dirty="0"/>
              <a:t>and s</a:t>
            </a:r>
            <a:r>
              <a:rPr lang="en-US" i="0" dirty="0"/>
              <a:t>tructural issues.</a:t>
            </a:r>
            <a:r>
              <a:rPr lang="en-US" i="0" baseline="0" dirty="0"/>
              <a:t> It r</a:t>
            </a:r>
            <a:r>
              <a:rPr lang="en-US" dirty="0"/>
              <a:t>elies on micro- and macro-level approaches to understanding social world. </a:t>
            </a:r>
          </a:p>
          <a:p>
            <a:endParaRPr lang="en-US" dirty="0"/>
          </a:p>
          <a:p>
            <a:r>
              <a:rPr lang="en-US" dirty="0"/>
              <a:t>Examples:</a:t>
            </a:r>
          </a:p>
          <a:p>
            <a:r>
              <a:rPr lang="en-US" dirty="0"/>
              <a:t>Personal troubles</a:t>
            </a:r>
            <a:r>
              <a:rPr lang="en-US" baseline="0" dirty="0"/>
              <a:t> </a:t>
            </a:r>
            <a:r>
              <a:rPr lang="en-US" sz="1200" kern="1200" baseline="0" dirty="0">
                <a:solidFill>
                  <a:schemeClr val="tx1"/>
                </a:solidFill>
                <a:effectLst/>
                <a:latin typeface="Arial" charset="0"/>
                <a:ea typeface="+mn-ea"/>
                <a:cs typeface="+mn-cs"/>
              </a:rPr>
              <a:t>–</a:t>
            </a:r>
            <a:r>
              <a:rPr lang="en-US" baseline="0" dirty="0"/>
              <a:t> </a:t>
            </a:r>
            <a:r>
              <a:rPr lang="en-US" sz="1200" b="0" i="0" u="none" strike="noStrike" kern="1200" baseline="0" dirty="0">
                <a:solidFill>
                  <a:schemeClr val="tx1"/>
                </a:solidFill>
                <a:latin typeface="Arial" charset="0"/>
                <a:ea typeface="+mn-ea"/>
                <a:cs typeface="+mn-cs"/>
              </a:rPr>
              <a:t>An individual’s </a:t>
            </a:r>
            <a:r>
              <a:rPr lang="en-US" baseline="0" dirty="0"/>
              <a:t>low educational attainment, lack of specific skills that employer wants, and failing to get a job.</a:t>
            </a:r>
          </a:p>
          <a:p>
            <a:r>
              <a:rPr lang="en-US" baseline="0" dirty="0"/>
              <a:t>Structural issues </a:t>
            </a:r>
            <a:r>
              <a:rPr lang="en-US" sz="1200" kern="1200" baseline="0" dirty="0">
                <a:solidFill>
                  <a:schemeClr val="tx1"/>
                </a:solidFill>
                <a:effectLst/>
                <a:latin typeface="Arial" charset="0"/>
                <a:ea typeface="+mn-ea"/>
                <a:cs typeface="+mn-cs"/>
              </a:rPr>
              <a:t>–</a:t>
            </a:r>
            <a:r>
              <a:rPr lang="en-US" baseline="0" dirty="0"/>
              <a:t> Mass layoffs, outsourcing jobs, technological changes, and restrictive hiring policies.</a:t>
            </a:r>
          </a:p>
          <a:p>
            <a:endParaRPr lang="en-US" baseline="0" dirty="0"/>
          </a:p>
          <a:p>
            <a:r>
              <a:rPr lang="en-US" sz="1200" b="0" kern="1200" dirty="0">
                <a:solidFill>
                  <a:schemeClr val="tx1"/>
                </a:solidFill>
                <a:effectLst/>
                <a:latin typeface="Arial" charset="0"/>
                <a:ea typeface="+mn-ea"/>
                <a:cs typeface="+mn-cs"/>
              </a:rPr>
              <a:t>Microsociology: How People Affect Our Everyday Lives</a:t>
            </a:r>
          </a:p>
          <a:p>
            <a:r>
              <a:rPr lang="en-US" sz="1200" kern="1200" dirty="0">
                <a:solidFill>
                  <a:schemeClr val="tx1"/>
                </a:solidFill>
                <a:effectLst/>
                <a:latin typeface="Arial" charset="0"/>
                <a:ea typeface="+mn-ea"/>
                <a:cs typeface="+mn-cs"/>
              </a:rPr>
              <a:t>In most relationships, people interact with others on a micro, or “small,” level (such as members of a work group discussing who will perform which tasks).</a:t>
            </a:r>
            <a:endParaRPr lang="en-US" sz="1200" b="0" kern="1200" dirty="0">
              <a:solidFill>
                <a:schemeClr val="tx1"/>
              </a:solidFill>
              <a:effectLst/>
              <a:latin typeface="Arial" charset="0"/>
              <a:ea typeface="+mn-ea"/>
              <a:cs typeface="+mn-cs"/>
            </a:endParaRPr>
          </a:p>
          <a:p>
            <a:endParaRPr lang="en-US" sz="1200" b="0" kern="1200" dirty="0">
              <a:solidFill>
                <a:schemeClr val="tx1"/>
              </a:solidFill>
              <a:effectLst/>
              <a:latin typeface="Arial" charset="0"/>
              <a:ea typeface="+mn-ea"/>
              <a:cs typeface="+mn-cs"/>
            </a:endParaRPr>
          </a:p>
          <a:p>
            <a:r>
              <a:rPr lang="en-US" sz="1200" b="0" kern="1200" dirty="0">
                <a:solidFill>
                  <a:schemeClr val="tx1"/>
                </a:solidFill>
                <a:effectLst/>
                <a:latin typeface="Arial" charset="0"/>
                <a:ea typeface="+mn-ea"/>
                <a:cs typeface="+mn-cs"/>
              </a:rPr>
              <a:t>Macrosociology: How Social Structure Affects Our Everyday Lives</a:t>
            </a:r>
          </a:p>
          <a:p>
            <a:r>
              <a:rPr lang="en-US" sz="1200" kern="1200" dirty="0">
                <a:solidFill>
                  <a:schemeClr val="tx1"/>
                </a:solidFill>
                <a:effectLst/>
                <a:latin typeface="Arial" charset="0"/>
                <a:ea typeface="+mn-ea"/>
                <a:cs typeface="+mn-cs"/>
              </a:rPr>
              <a:t>Macro, or “large,” approaches are especially useful in understanding some of the constraints</a:t>
            </a:r>
            <a:r>
              <a:rPr lang="en-US" sz="1200" kern="1200" baseline="0" dirty="0">
                <a:solidFill>
                  <a:schemeClr val="tx1"/>
                </a:solidFill>
                <a:effectLst/>
                <a:latin typeface="Arial" charset="0"/>
                <a:ea typeface="+mn-ea"/>
                <a:cs typeface="+mn-cs"/>
              </a:rPr>
              <a:t> (</a:t>
            </a:r>
            <a:r>
              <a:rPr lang="en-US" sz="1200" kern="1200" dirty="0">
                <a:solidFill>
                  <a:schemeClr val="tx1"/>
                </a:solidFill>
                <a:effectLst/>
                <a:latin typeface="Arial" charset="0"/>
                <a:ea typeface="+mn-ea"/>
                <a:cs typeface="+mn-cs"/>
              </a:rPr>
              <a:t>such as economic forces and public policies).</a:t>
            </a:r>
            <a:endParaRPr lang="en-US" b="0" dirty="0"/>
          </a:p>
        </p:txBody>
      </p:sp>
      <p:sp>
        <p:nvSpPr>
          <p:cNvPr id="4" name="Slide Number Placeholder 3"/>
          <p:cNvSpPr>
            <a:spLocks noGrp="1"/>
          </p:cNvSpPr>
          <p:nvPr>
            <p:ph type="sldNum" sz="quarter" idx="10"/>
          </p:nvPr>
        </p:nvSpPr>
        <p:spPr/>
        <p:txBody>
          <a:bodyPr/>
          <a:lstStyle/>
          <a:p>
            <a:fld id="{FCA16ACA-BEA9-4113-B004-2C9FC464C5F8}" type="slidenum">
              <a:rPr lang="en-US" smtClean="0"/>
              <a:pPr/>
              <a:t>6</a:t>
            </a:fld>
            <a:endParaRPr lang="en-US"/>
          </a:p>
        </p:txBody>
      </p:sp>
    </p:spTree>
    <p:extLst>
      <p:ext uri="{BB962C8B-B14F-4D97-AF65-F5344CB8AC3E}">
        <p14:creationId xmlns:p14="http://schemas.microsoft.com/office/powerpoint/2010/main" val="22208861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Examples:</a:t>
            </a:r>
          </a:p>
          <a:p>
            <a:r>
              <a:rPr lang="en-US" dirty="0"/>
              <a:t>Making informed decisions: Is</a:t>
            </a:r>
            <a:r>
              <a:rPr lang="en-US" baseline="0" dirty="0"/>
              <a:t> grief </a:t>
            </a:r>
            <a:r>
              <a:rPr lang="en-US" baseline="0" dirty="0" err="1"/>
              <a:t>counselling</a:t>
            </a:r>
            <a:r>
              <a:rPr lang="en-US" baseline="0" dirty="0"/>
              <a:t> essential after the death of a loved one? </a:t>
            </a:r>
          </a:p>
          <a:p>
            <a:endParaRPr lang="en-US" baseline="0" dirty="0"/>
          </a:p>
          <a:p>
            <a:r>
              <a:rPr lang="en-US" baseline="0" dirty="0"/>
              <a:t>Understanding diversity: A white middle-class male who attends a private college would have a different experience from that of a female Vietnamese immigrant.</a:t>
            </a:r>
          </a:p>
          <a:p>
            <a:endParaRPr lang="en-US" baseline="0" dirty="0"/>
          </a:p>
          <a:p>
            <a:r>
              <a:rPr lang="en-US" baseline="0" dirty="0"/>
              <a:t>Shaping social and public policies: Sociology increases professional contributions.</a:t>
            </a:r>
          </a:p>
          <a:p>
            <a:endParaRPr lang="en-US" baseline="0" dirty="0"/>
          </a:p>
          <a:p>
            <a:r>
              <a:rPr lang="en-US" baseline="0" dirty="0"/>
              <a:t>Thinking critically: </a:t>
            </a:r>
            <a:r>
              <a:rPr lang="en-US" b="0" baseline="0" dirty="0"/>
              <a:t>Critical thinking involves knowledge and problem solving. It facilitates an understanding of how individual lives, choices, and troubles are shaped by race, gender, social class, and social institutions. </a:t>
            </a:r>
          </a:p>
          <a:p>
            <a:endParaRPr lang="en-US" baseline="0" dirty="0"/>
          </a:p>
          <a:p>
            <a:r>
              <a:rPr lang="en-US" baseline="0" dirty="0"/>
              <a:t>Expanding your career opportunities: Sociologists are employed in administrative support and management, social services and counseling, sales and marketing, and teaching.</a:t>
            </a:r>
          </a:p>
          <a:p>
            <a:endParaRPr lang="en-US" baseline="0" dirty="0"/>
          </a:p>
          <a:p>
            <a:r>
              <a:rPr lang="en-US" baseline="0" dirty="0"/>
              <a:t>Sociology majors learn specific skills such as to work better with people, to organize information, and to write reports that </a:t>
            </a:r>
            <a:r>
              <a:rPr lang="en-US" baseline="0" dirty="0" err="1"/>
              <a:t>nonsociologists</a:t>
            </a:r>
            <a:r>
              <a:rPr lang="en-US" baseline="0" dirty="0"/>
              <a:t> can understand and interpret research findings.</a:t>
            </a:r>
          </a:p>
        </p:txBody>
      </p:sp>
      <p:sp>
        <p:nvSpPr>
          <p:cNvPr id="4" name="Slide Number Placeholder 3"/>
          <p:cNvSpPr>
            <a:spLocks noGrp="1"/>
          </p:cNvSpPr>
          <p:nvPr>
            <p:ph type="sldNum" sz="quarter" idx="10"/>
          </p:nvPr>
        </p:nvSpPr>
        <p:spPr/>
        <p:txBody>
          <a:bodyPr/>
          <a:lstStyle/>
          <a:p>
            <a:fld id="{FCA16ACA-BEA9-4113-B004-2C9FC464C5F8}" type="slidenum">
              <a:rPr lang="en-US" smtClean="0"/>
              <a:pPr/>
              <a:t>7</a:t>
            </a:fld>
            <a:endParaRPr lang="en-US"/>
          </a:p>
        </p:txBody>
      </p:sp>
    </p:spTree>
    <p:extLst>
      <p:ext uri="{BB962C8B-B14F-4D97-AF65-F5344CB8AC3E}">
        <p14:creationId xmlns:p14="http://schemas.microsoft.com/office/powerpoint/2010/main" val="2190452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Auguste Comte coined the term </a:t>
            </a:r>
            <a:r>
              <a:rPr lang="en-US" i="1" dirty="0"/>
              <a:t>sociology</a:t>
            </a:r>
            <a:r>
              <a:rPr lang="en-US" dirty="0"/>
              <a:t>.</a:t>
            </a:r>
            <a:r>
              <a:rPr lang="en-US" baseline="0" dirty="0"/>
              <a:t> He maintained that the study of society must be </a:t>
            </a:r>
            <a:r>
              <a:rPr lang="en-US" b="0" baseline="0" dirty="0"/>
              <a:t>empirical;</a:t>
            </a:r>
            <a:r>
              <a:rPr lang="en-US" baseline="0" dirty="0"/>
              <a:t> that is, </a:t>
            </a:r>
            <a:r>
              <a:rPr lang="en-IN" sz="1200" b="0" i="0" u="none" strike="noStrike" kern="1200" baseline="0" dirty="0">
                <a:solidFill>
                  <a:schemeClr val="tx1"/>
                </a:solidFill>
                <a:latin typeface="Arial" charset="0"/>
                <a:ea typeface="+mn-ea"/>
                <a:cs typeface="+mn-cs"/>
              </a:rPr>
              <a:t>information should be based on observations, experiments, or other data collection rather than on ideology, religion, intuition, or conventional wisdom. </a:t>
            </a:r>
            <a:r>
              <a:rPr lang="en-US" sz="1200" kern="1200" dirty="0">
                <a:solidFill>
                  <a:schemeClr val="tx1"/>
                </a:solidFill>
                <a:effectLst/>
                <a:latin typeface="Arial" charset="0"/>
                <a:ea typeface="+mn-ea"/>
                <a:cs typeface="+mn-cs"/>
              </a:rPr>
              <a:t>He saw sociology as the scientific study of two aspects of society: social statics and social dynamics. </a:t>
            </a:r>
          </a:p>
          <a:p>
            <a:endParaRPr lang="en-US" sz="1200" kern="1200" dirty="0">
              <a:solidFill>
                <a:schemeClr val="tx1"/>
              </a:solidFill>
              <a:effectLst/>
              <a:latin typeface="Arial" charset="0"/>
              <a:ea typeface="+mn-ea"/>
              <a:cs typeface="+mn-cs"/>
            </a:endParaRPr>
          </a:p>
          <a:p>
            <a:r>
              <a:rPr lang="en-US" sz="1200" kern="1200" dirty="0">
                <a:solidFill>
                  <a:schemeClr val="tx1"/>
                </a:solidFill>
                <a:effectLst/>
                <a:latin typeface="Arial" charset="0"/>
                <a:ea typeface="+mn-ea"/>
                <a:cs typeface="+mn-cs"/>
              </a:rPr>
              <a:t>Harriet Martineau (1802–1876), an English author, published several dozen books on a wide range of topics in social science,</a:t>
            </a:r>
            <a:r>
              <a:rPr lang="en-US" sz="1200" kern="1200" baseline="0" dirty="0">
                <a:solidFill>
                  <a:schemeClr val="tx1"/>
                </a:solidFill>
                <a:effectLst/>
                <a:latin typeface="Arial" charset="0"/>
                <a:ea typeface="+mn-ea"/>
                <a:cs typeface="+mn-cs"/>
              </a:rPr>
              <a:t> </a:t>
            </a:r>
            <a:r>
              <a:rPr lang="en-US" sz="1200" kern="1200" dirty="0">
                <a:solidFill>
                  <a:schemeClr val="tx1"/>
                </a:solidFill>
                <a:effectLst/>
                <a:latin typeface="Arial" charset="0"/>
                <a:ea typeface="+mn-ea"/>
                <a:cs typeface="+mn-cs"/>
              </a:rPr>
              <a:t>politics, literature, and history.</a:t>
            </a:r>
          </a:p>
          <a:p>
            <a:r>
              <a:rPr lang="en-US" sz="1200" kern="1200" dirty="0">
                <a:solidFill>
                  <a:schemeClr val="tx1"/>
                </a:solidFill>
                <a:effectLst/>
                <a:latin typeface="Arial" charset="0"/>
                <a:ea typeface="+mn-ea"/>
                <a:cs typeface="+mn-cs"/>
              </a:rPr>
              <a:t>She emphasized the importance of systematic data collection through observation and interviews and an objective analysis of data to explain events and behavior.</a:t>
            </a:r>
          </a:p>
          <a:p>
            <a:r>
              <a:rPr lang="en-US" sz="1200" kern="1200" dirty="0">
                <a:solidFill>
                  <a:schemeClr val="tx1"/>
                </a:solidFill>
                <a:effectLst/>
                <a:latin typeface="Arial" charset="0"/>
                <a:ea typeface="+mn-ea"/>
                <a:cs typeface="+mn-cs"/>
              </a:rPr>
              <a:t>She also published the first sociology research methods textbook. Martineau, a feminist and strong opponent of slavery, denounced many aspects of capitalism as alienating and degrading and criticized dangerous workplaces that often resulted in injury and death. Most scholars, including sociologists, ridiculed her ideas and dismissed them as too radical.</a:t>
            </a:r>
            <a:endParaRPr lang="en-IN" sz="1200" kern="1200" dirty="0">
              <a:solidFill>
                <a:schemeClr val="tx1"/>
              </a:solidFill>
              <a:effectLst/>
              <a:latin typeface="Arial" charset="0"/>
              <a:ea typeface="+mn-ea"/>
              <a:cs typeface="+mn-cs"/>
            </a:endParaRPr>
          </a:p>
          <a:p>
            <a:endParaRPr lang="en-US" dirty="0"/>
          </a:p>
          <a:p>
            <a:r>
              <a:rPr lang="en-US" u="sng" dirty="0"/>
              <a:t>Sociology in the Media</a:t>
            </a:r>
          </a:p>
          <a:p>
            <a:endParaRPr lang="en-US" u="sng" dirty="0"/>
          </a:p>
          <a:p>
            <a:pPr lvl="0"/>
            <a:r>
              <a:rPr lang="en-US" sz="1200" b="1" kern="1200" dirty="0">
                <a:solidFill>
                  <a:schemeClr val="tx1"/>
                </a:solidFill>
                <a:effectLst/>
                <a:latin typeface="Arial" charset="0"/>
                <a:ea typeface="+mn-ea"/>
                <a:cs typeface="+mn-cs"/>
              </a:rPr>
              <a:t>“Chinese Women Push for a Place in Space” </a:t>
            </a:r>
            <a:r>
              <a:rPr lang="en-US" sz="1200" kern="1200" dirty="0">
                <a:solidFill>
                  <a:schemeClr val="tx1"/>
                </a:solidFill>
                <a:effectLst/>
                <a:latin typeface="Arial" charset="0"/>
                <a:ea typeface="+mn-ea"/>
                <a:cs typeface="+mn-cs"/>
              </a:rPr>
              <a:t>by Jaime A. </a:t>
            </a:r>
            <a:r>
              <a:rPr lang="en-US" sz="1200" kern="1200" dirty="0" err="1">
                <a:solidFill>
                  <a:schemeClr val="tx1"/>
                </a:solidFill>
                <a:effectLst/>
                <a:latin typeface="Arial" charset="0"/>
                <a:ea typeface="+mn-ea"/>
                <a:cs typeface="+mn-cs"/>
              </a:rPr>
              <a:t>FlorCruz</a:t>
            </a:r>
            <a:endParaRPr lang="en-IN" sz="1200" kern="1200" dirty="0">
              <a:solidFill>
                <a:schemeClr val="tx1"/>
              </a:solidFill>
              <a:effectLst/>
              <a:latin typeface="Arial" charset="0"/>
              <a:ea typeface="+mn-ea"/>
              <a:cs typeface="+mn-cs"/>
            </a:endParaRPr>
          </a:p>
          <a:p>
            <a:r>
              <a:rPr lang="en-US" sz="1200" i="1" kern="1200" dirty="0">
                <a:solidFill>
                  <a:schemeClr val="tx1"/>
                </a:solidFill>
                <a:effectLst/>
                <a:latin typeface="Arial" charset="0"/>
                <a:ea typeface="+mn-ea"/>
                <a:cs typeface="+mn-cs"/>
              </a:rPr>
              <a:t>CNN, </a:t>
            </a:r>
            <a:r>
              <a:rPr lang="en-US" sz="1200" kern="1200" dirty="0">
                <a:solidFill>
                  <a:schemeClr val="tx1"/>
                </a:solidFill>
                <a:effectLst/>
                <a:latin typeface="Arial" charset="0"/>
                <a:ea typeface="+mn-ea"/>
                <a:cs typeface="+mn-cs"/>
              </a:rPr>
              <a:t>June 16, 2012</a:t>
            </a:r>
            <a:endParaRPr lang="en-IN" sz="1200" kern="1200" dirty="0">
              <a:solidFill>
                <a:schemeClr val="tx1"/>
              </a:solidFill>
              <a:effectLst/>
              <a:latin typeface="Arial" charset="0"/>
              <a:ea typeface="+mn-ea"/>
              <a:cs typeface="+mn-cs"/>
            </a:endParaRPr>
          </a:p>
          <a:p>
            <a:r>
              <a:rPr lang="en-US" sz="1200" kern="1200" dirty="0">
                <a:solidFill>
                  <a:schemeClr val="tx1"/>
                </a:solidFill>
                <a:effectLst/>
                <a:latin typeface="Arial" charset="0"/>
                <a:ea typeface="+mn-ea"/>
                <a:cs typeface="+mn-cs"/>
              </a:rPr>
              <a:t> </a:t>
            </a:r>
            <a:endParaRPr lang="en-IN" sz="1200" kern="1200" dirty="0">
              <a:solidFill>
                <a:schemeClr val="tx1"/>
              </a:solidFill>
              <a:effectLst/>
              <a:latin typeface="Arial" charset="0"/>
              <a:ea typeface="+mn-ea"/>
              <a:cs typeface="+mn-cs"/>
            </a:endParaRPr>
          </a:p>
          <a:p>
            <a:r>
              <a:rPr lang="en-US" sz="1200" kern="1200" dirty="0">
                <a:solidFill>
                  <a:schemeClr val="tx1"/>
                </a:solidFill>
                <a:effectLst/>
                <a:latin typeface="Arial" charset="0"/>
                <a:ea typeface="+mn-ea"/>
                <a:cs typeface="+mn-cs"/>
              </a:rPr>
              <a:t>If chosen, the launch of China’s first woman </a:t>
            </a:r>
            <a:r>
              <a:rPr lang="en-US" sz="1200" kern="1200" dirty="0" err="1">
                <a:solidFill>
                  <a:schemeClr val="tx1"/>
                </a:solidFill>
                <a:effectLst/>
                <a:latin typeface="Arial" charset="0"/>
                <a:ea typeface="+mn-ea"/>
                <a:cs typeface="+mn-cs"/>
              </a:rPr>
              <a:t>taikonaut</a:t>
            </a:r>
            <a:r>
              <a:rPr lang="en-US" sz="1200" kern="1200" dirty="0">
                <a:solidFill>
                  <a:schemeClr val="tx1"/>
                </a:solidFill>
                <a:effectLst/>
                <a:latin typeface="Arial" charset="0"/>
                <a:ea typeface="+mn-ea"/>
                <a:cs typeface="+mn-cs"/>
              </a:rPr>
              <a:t> into space would come exactly 49 years to the day that the former Soviet Union put its first woman into space. Although Chinese women still face pressure to be traditional—get married, have a child, appear meek and submissive, etc.—breaking the stereotype is no longer taboo. Many have risen from obscurity, pursued educations, started businesses, had divorces and become self-made multi-millionaires.</a:t>
            </a:r>
            <a:endParaRPr lang="en-IN" sz="1200" kern="1200" dirty="0">
              <a:solidFill>
                <a:schemeClr val="tx1"/>
              </a:solidFill>
              <a:effectLst/>
              <a:latin typeface="Arial" charset="0"/>
              <a:ea typeface="+mn-ea"/>
              <a:cs typeface="+mn-cs"/>
            </a:endParaRPr>
          </a:p>
          <a:p>
            <a:r>
              <a:rPr lang="en-US" sz="1200" kern="1200" dirty="0">
                <a:solidFill>
                  <a:schemeClr val="tx1"/>
                </a:solidFill>
                <a:effectLst/>
                <a:latin typeface="Arial" charset="0"/>
                <a:ea typeface="+mn-ea"/>
                <a:cs typeface="+mn-cs"/>
              </a:rPr>
              <a:t> </a:t>
            </a:r>
            <a:endParaRPr lang="en-IN" sz="1200" kern="1200" dirty="0">
              <a:solidFill>
                <a:schemeClr val="tx1"/>
              </a:solidFill>
              <a:effectLst/>
              <a:latin typeface="Arial" charset="0"/>
              <a:ea typeface="+mn-ea"/>
              <a:cs typeface="+mn-cs"/>
            </a:endParaRPr>
          </a:p>
          <a:p>
            <a:pPr lvl="0"/>
            <a:r>
              <a:rPr lang="en-GB" sz="1200" kern="1200" dirty="0">
                <a:solidFill>
                  <a:schemeClr val="tx1"/>
                </a:solidFill>
                <a:effectLst/>
                <a:latin typeface="Arial" charset="0"/>
                <a:ea typeface="+mn-ea"/>
                <a:cs typeface="+mn-cs"/>
              </a:rPr>
              <a:t>What is your perspective on greater choice for women in society?</a:t>
            </a:r>
            <a:endParaRPr lang="en-IN" sz="1200" kern="1200" dirty="0">
              <a:solidFill>
                <a:schemeClr val="tx1"/>
              </a:solidFill>
              <a:effectLst/>
              <a:latin typeface="Arial" charset="0"/>
              <a:ea typeface="+mn-ea"/>
              <a:cs typeface="+mn-cs"/>
            </a:endParaRPr>
          </a:p>
          <a:p>
            <a:pPr lvl="0"/>
            <a:r>
              <a:rPr lang="en-GB" sz="1200" kern="1200" dirty="0">
                <a:solidFill>
                  <a:schemeClr val="tx1"/>
                </a:solidFill>
                <a:effectLst/>
                <a:latin typeface="Arial" charset="0"/>
                <a:ea typeface="+mn-ea"/>
                <a:cs typeface="+mn-cs"/>
              </a:rPr>
              <a:t>How does your generation address the increase in options for women?</a:t>
            </a:r>
            <a:endParaRPr lang="en-IN" sz="1200" kern="1200" dirty="0">
              <a:solidFill>
                <a:schemeClr val="tx1"/>
              </a:solidFill>
              <a:effectLst/>
              <a:latin typeface="Arial" charset="0"/>
              <a:ea typeface="+mn-ea"/>
              <a:cs typeface="+mn-cs"/>
            </a:endParaRPr>
          </a:p>
          <a:p>
            <a:pPr lvl="0"/>
            <a:r>
              <a:rPr lang="en-GB" sz="1200" kern="1200" dirty="0">
                <a:solidFill>
                  <a:schemeClr val="tx1"/>
                </a:solidFill>
                <a:effectLst/>
                <a:latin typeface="Arial" charset="0"/>
                <a:ea typeface="+mn-ea"/>
                <a:cs typeface="+mn-cs"/>
              </a:rPr>
              <a:t>How do college students perceive gender equality?</a:t>
            </a:r>
            <a:endParaRPr lang="en-IN" sz="1200" kern="1200" dirty="0">
              <a:solidFill>
                <a:schemeClr val="tx1"/>
              </a:solidFill>
              <a:effectLst/>
              <a:latin typeface="Arial" charset="0"/>
              <a:ea typeface="+mn-ea"/>
              <a:cs typeface="+mn-cs"/>
            </a:endParaRPr>
          </a:p>
          <a:p>
            <a:r>
              <a:rPr lang="en-GB" sz="1200" kern="1200" dirty="0">
                <a:solidFill>
                  <a:schemeClr val="tx1"/>
                </a:solidFill>
                <a:effectLst/>
                <a:latin typeface="Arial" charset="0"/>
                <a:ea typeface="+mn-ea"/>
                <a:cs typeface="+mn-cs"/>
              </a:rPr>
              <a:t>Discuss the most important issues related to feminism in modern society.</a:t>
            </a:r>
            <a:endParaRPr lang="en-US" dirty="0"/>
          </a:p>
        </p:txBody>
      </p:sp>
      <p:sp>
        <p:nvSpPr>
          <p:cNvPr id="4" name="Slide Number Placeholder 3"/>
          <p:cNvSpPr>
            <a:spLocks noGrp="1"/>
          </p:cNvSpPr>
          <p:nvPr>
            <p:ph type="sldNum" sz="quarter" idx="10"/>
          </p:nvPr>
        </p:nvSpPr>
        <p:spPr/>
        <p:txBody>
          <a:bodyPr/>
          <a:lstStyle/>
          <a:p>
            <a:fld id="{FCA16ACA-BEA9-4113-B004-2C9FC464C5F8}" type="slidenum">
              <a:rPr lang="en-US" smtClean="0"/>
              <a:pPr/>
              <a:t>9</a:t>
            </a:fld>
            <a:endParaRPr lang="en-US"/>
          </a:p>
        </p:txBody>
      </p:sp>
    </p:spTree>
    <p:extLst>
      <p:ext uri="{BB962C8B-B14F-4D97-AF65-F5344CB8AC3E}">
        <p14:creationId xmlns:p14="http://schemas.microsoft.com/office/powerpoint/2010/main" val="163995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u="none" strike="noStrike" kern="1200" baseline="0" dirty="0" err="1">
                <a:solidFill>
                  <a:srgbClr val="00B050"/>
                </a:solidFill>
                <a:latin typeface="Arial" charset="0"/>
                <a:ea typeface="+mn-ea"/>
                <a:cs typeface="+mn-cs"/>
              </a:rPr>
              <a:t>Émile</a:t>
            </a:r>
            <a:r>
              <a:rPr lang="en-IN" sz="1200" b="0" i="0" u="none" strike="noStrike" kern="1200" baseline="0" dirty="0">
                <a:solidFill>
                  <a:srgbClr val="00B050"/>
                </a:solidFill>
                <a:latin typeface="Arial" charset="0"/>
                <a:ea typeface="+mn-ea"/>
                <a:cs typeface="+mn-cs"/>
              </a:rPr>
              <a:t> Durkheim (1858–1917), a French sociologist and writer, agreed with Comte that societies are characterized by unity and cohesion because their members are bound together by common interests and attitudes. He maintained that social solidarity is maintained by a division of labor. </a:t>
            </a:r>
          </a:p>
          <a:p>
            <a:endParaRPr lang="en-US" b="1" dirty="0"/>
          </a:p>
          <a:p>
            <a:r>
              <a:rPr lang="en-US" b="1" dirty="0"/>
              <a:t>Social facts</a:t>
            </a:r>
            <a:r>
              <a:rPr lang="en-US" dirty="0"/>
              <a:t>: Measurable</a:t>
            </a:r>
            <a:r>
              <a:rPr lang="en-US" baseline="0" dirty="0"/>
              <a:t> a</a:t>
            </a:r>
            <a:r>
              <a:rPr lang="en-US" dirty="0"/>
              <a:t>spects of social life external to the individual.</a:t>
            </a:r>
          </a:p>
          <a:p>
            <a:r>
              <a:rPr lang="en-US" b="1" dirty="0"/>
              <a:t>Social</a:t>
            </a:r>
            <a:r>
              <a:rPr lang="en-US" b="1" baseline="0" dirty="0"/>
              <a:t> solidarity</a:t>
            </a:r>
            <a:r>
              <a:rPr lang="en-US" baseline="0" dirty="0"/>
              <a:t>: Cohesion and harmony.</a:t>
            </a:r>
          </a:p>
          <a:p>
            <a:pPr marL="0" marR="0" lvl="1" indent="0" algn="l" defTabSz="914400" rtl="0" eaLnBrk="1" fontAlgn="auto" latinLnBrk="0" hangingPunct="1">
              <a:lnSpc>
                <a:spcPct val="100000"/>
              </a:lnSpc>
              <a:spcBef>
                <a:spcPts val="0"/>
              </a:spcBef>
              <a:spcAft>
                <a:spcPts val="0"/>
              </a:spcAft>
              <a:buClrTx/>
              <a:buSzTx/>
              <a:buFontTx/>
              <a:buNone/>
              <a:tabLst/>
              <a:defRPr/>
            </a:pPr>
            <a:r>
              <a:rPr lang="en-US" b="1" baseline="0" dirty="0"/>
              <a:t>Division of labor</a:t>
            </a:r>
            <a:r>
              <a:rPr lang="en-US" baseline="0" dirty="0"/>
              <a:t>: </a:t>
            </a:r>
            <a:r>
              <a:rPr lang="en-US" dirty="0"/>
              <a:t>Interdependence of different tasks, occupations, and characteristics of industrialized societies that p</a:t>
            </a:r>
            <a:r>
              <a:rPr lang="en-US" baseline="0" dirty="0"/>
              <a:t>roduces social unity and facilitates change.</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aseline="0" dirty="0"/>
          </a:p>
          <a:p>
            <a:r>
              <a:rPr lang="en-US" sz="1200" b="1" kern="1200" dirty="0">
                <a:solidFill>
                  <a:schemeClr val="tx1"/>
                </a:solidFill>
                <a:effectLst/>
                <a:latin typeface="Arial" charset="0"/>
                <a:ea typeface="+mn-ea"/>
                <a:cs typeface="+mn-cs"/>
              </a:rPr>
              <a:t>Social Integration</a:t>
            </a:r>
            <a:endParaRPr lang="en-IN" sz="1200" kern="1200" dirty="0">
              <a:solidFill>
                <a:schemeClr val="tx1"/>
              </a:solidFill>
              <a:effectLst/>
              <a:latin typeface="Arial" charset="0"/>
              <a:ea typeface="+mn-ea"/>
              <a:cs typeface="+mn-cs"/>
            </a:endParaRPr>
          </a:p>
          <a:p>
            <a:r>
              <a:rPr lang="en-US" sz="1200" kern="1200" dirty="0">
                <a:solidFill>
                  <a:schemeClr val="tx1"/>
                </a:solidFill>
                <a:effectLst/>
                <a:latin typeface="Arial" charset="0"/>
                <a:ea typeface="+mn-ea"/>
                <a:cs typeface="+mn-cs"/>
              </a:rPr>
              <a:t>Durkheim was one of the first sociologists to test a theory using data. In his classic study </a:t>
            </a:r>
            <a:r>
              <a:rPr lang="en-US" sz="1200" i="1" kern="1200" dirty="0">
                <a:solidFill>
                  <a:schemeClr val="tx1"/>
                </a:solidFill>
                <a:effectLst/>
                <a:latin typeface="Arial" charset="0"/>
                <a:ea typeface="+mn-ea"/>
                <a:cs typeface="+mn-cs"/>
              </a:rPr>
              <a:t>Suicide</a:t>
            </a:r>
            <a:r>
              <a:rPr lang="en-US" sz="1200" kern="1200" dirty="0">
                <a:solidFill>
                  <a:schemeClr val="tx1"/>
                </a:solidFill>
                <a:effectLst/>
                <a:latin typeface="Arial" charset="0"/>
                <a:ea typeface="+mn-ea"/>
                <a:cs typeface="+mn-cs"/>
              </a:rPr>
              <a:t>, Durkheim (1897/1951) relied on extensive data collection to test his theory that suicide is associated with social integration.</a:t>
            </a:r>
            <a:endParaRPr lang="en-IN" sz="1200" kern="1200" dirty="0">
              <a:solidFill>
                <a:schemeClr val="tx1"/>
              </a:solidFill>
              <a:effectLst/>
              <a:latin typeface="Arial" charset="0"/>
              <a:ea typeface="+mn-ea"/>
              <a:cs typeface="+mn-cs"/>
            </a:endParaRPr>
          </a:p>
          <a:p>
            <a:r>
              <a:rPr lang="en-US" sz="1200" kern="1200" dirty="0">
                <a:solidFill>
                  <a:schemeClr val="tx1"/>
                </a:solidFill>
                <a:effectLst/>
                <a:latin typeface="Arial" charset="0"/>
                <a:ea typeface="+mn-ea"/>
                <a:cs typeface="+mn-cs"/>
              </a:rPr>
              <a:t> </a:t>
            </a:r>
            <a:endParaRPr lang="en-IN" sz="1200" kern="1200" dirty="0">
              <a:solidFill>
                <a:schemeClr val="tx1"/>
              </a:solidFill>
              <a:effectLst/>
              <a:latin typeface="Arial" charset="0"/>
              <a:ea typeface="+mn-ea"/>
              <a:cs typeface="+mn-cs"/>
            </a:endParaRPr>
          </a:p>
          <a:p>
            <a:r>
              <a:rPr lang="en-US" sz="1200" kern="1200" dirty="0">
                <a:solidFill>
                  <a:schemeClr val="tx1"/>
                </a:solidFill>
                <a:effectLst/>
                <a:latin typeface="Arial" charset="0"/>
                <a:ea typeface="+mn-ea"/>
                <a:cs typeface="+mn-cs"/>
              </a:rPr>
              <a:t>Durkheim’s concept of social integration is useful in explaining the high suicide rates of older white men. The rates may reflect</a:t>
            </a:r>
            <a:r>
              <a:rPr lang="en-US" sz="1200" kern="1200" baseline="0" dirty="0">
                <a:solidFill>
                  <a:schemeClr val="tx1"/>
                </a:solidFill>
                <a:effectLst/>
                <a:latin typeface="Arial" charset="0"/>
                <a:ea typeface="+mn-ea"/>
                <a:cs typeface="+mn-cs"/>
              </a:rPr>
              <a:t> depression, a</a:t>
            </a:r>
            <a:r>
              <a:rPr lang="en-US" sz="1200" kern="1200" dirty="0">
                <a:solidFill>
                  <a:schemeClr val="tx1"/>
                </a:solidFill>
                <a:effectLst/>
                <a:latin typeface="Arial" charset="0"/>
                <a:ea typeface="+mn-ea"/>
                <a:cs typeface="+mn-cs"/>
              </a:rPr>
              <a:t> sense of hopelessness because of terminal illnesses, and not being “connected” to family, friends, community groups, and support systems that women tend to develop throughout their lives.</a:t>
            </a:r>
          </a:p>
          <a:p>
            <a:endParaRPr lang="en-US" sz="1200" kern="1200" dirty="0">
              <a:solidFill>
                <a:schemeClr val="tx1"/>
              </a:solidFill>
              <a:effectLst/>
              <a:latin typeface="Arial" charset="0"/>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a:t>Karl Marx attempted explaining societal changes during Industrial Revolution. He viewed industrial </a:t>
            </a:r>
            <a:r>
              <a:rPr lang="en-US" sz="1200" b="0" i="0" u="none" strike="noStrike" kern="1200" baseline="0" dirty="0">
                <a:solidFill>
                  <a:schemeClr val="tx1"/>
                </a:solidFill>
                <a:latin typeface="Arial" charset="0"/>
                <a:ea typeface="+mn-ea"/>
                <a:cs typeface="+mn-cs"/>
              </a:rPr>
              <a:t>society to be composed of </a:t>
            </a:r>
            <a:r>
              <a:rPr lang="en-US" b="0" baseline="0" dirty="0"/>
              <a:t>capitalists, petit bourgeoisie, and proletariat. His belief was that </a:t>
            </a:r>
            <a:r>
              <a:rPr lang="en-US" b="0" dirty="0"/>
              <a:t>that society is divided into the haves and have-nots.</a:t>
            </a:r>
            <a:r>
              <a:rPr lang="en-US" b="0" baseline="0" dirty="0"/>
              <a:t> He also c</a:t>
            </a:r>
            <a:r>
              <a:rPr lang="en-US" sz="1200" b="0" i="0" u="none" strike="noStrike" kern="1200" baseline="0" dirty="0">
                <a:solidFill>
                  <a:schemeClr val="tx1"/>
                </a:solidFill>
                <a:latin typeface="Arial" charset="0"/>
                <a:ea typeface="+mn-ea"/>
                <a:cs typeface="+mn-cs"/>
              </a:rPr>
              <a:t>ontended that alienation is common across all social classes.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r>
              <a:rPr lang="en-US" b="1" dirty="0"/>
              <a:t>Capitalism</a:t>
            </a:r>
            <a:r>
              <a:rPr lang="en-US" dirty="0"/>
              <a:t>: Economic system in which ownership of the means of production is in private hands.</a:t>
            </a:r>
          </a:p>
          <a:p>
            <a:r>
              <a:rPr lang="en-US" b="1" baseline="0" dirty="0"/>
              <a:t>Alienation</a:t>
            </a:r>
            <a:r>
              <a:rPr lang="en-US" baseline="0" dirty="0"/>
              <a:t>: Feelings of separation from one’s group or society.</a:t>
            </a:r>
          </a:p>
          <a:p>
            <a:endParaRPr lang="en-US" baseline="0" dirty="0"/>
          </a:p>
          <a:p>
            <a:r>
              <a:rPr lang="en-US" u="sng" baseline="0" dirty="0"/>
              <a:t>Sociology in the Media</a:t>
            </a:r>
          </a:p>
          <a:p>
            <a:endParaRPr lang="en-US" u="sng" baseline="0" dirty="0"/>
          </a:p>
          <a:p>
            <a:pPr lvl="0"/>
            <a:r>
              <a:rPr lang="en-US" sz="1200" b="1" kern="1200" dirty="0">
                <a:solidFill>
                  <a:schemeClr val="tx1"/>
                </a:solidFill>
                <a:effectLst/>
                <a:latin typeface="Arial" charset="0"/>
                <a:ea typeface="+mn-ea"/>
                <a:cs typeface="+mn-cs"/>
              </a:rPr>
              <a:t>“Spain Set to Reveal The Pain in Its Books”</a:t>
            </a:r>
            <a:endParaRPr lang="en-IN" sz="1200" kern="1200" dirty="0">
              <a:solidFill>
                <a:schemeClr val="tx1"/>
              </a:solidFill>
              <a:effectLst/>
              <a:latin typeface="Arial" charset="0"/>
              <a:ea typeface="+mn-ea"/>
              <a:cs typeface="+mn-cs"/>
            </a:endParaRPr>
          </a:p>
          <a:p>
            <a:r>
              <a:rPr lang="en-US" sz="1200" i="1" kern="1200" dirty="0">
                <a:solidFill>
                  <a:schemeClr val="tx1"/>
                </a:solidFill>
                <a:effectLst/>
                <a:latin typeface="Arial" charset="0"/>
                <a:ea typeface="+mn-ea"/>
                <a:cs typeface="+mn-cs"/>
              </a:rPr>
              <a:t>CNN News,</a:t>
            </a:r>
            <a:r>
              <a:rPr lang="en-US" sz="1200" kern="1200" dirty="0">
                <a:solidFill>
                  <a:schemeClr val="tx1"/>
                </a:solidFill>
                <a:effectLst/>
                <a:latin typeface="Arial" charset="0"/>
                <a:ea typeface="+mn-ea"/>
                <a:cs typeface="+mn-cs"/>
              </a:rPr>
              <a:t> September 25, 2012</a:t>
            </a:r>
            <a:endParaRPr lang="en-IN" sz="1200" kern="1200" dirty="0">
              <a:solidFill>
                <a:schemeClr val="tx1"/>
              </a:solidFill>
              <a:effectLst/>
              <a:latin typeface="Arial" charset="0"/>
              <a:ea typeface="+mn-ea"/>
              <a:cs typeface="+mn-cs"/>
            </a:endParaRPr>
          </a:p>
          <a:p>
            <a:endParaRPr lang="en-US" sz="1200" kern="1200" dirty="0">
              <a:solidFill>
                <a:schemeClr val="tx1"/>
              </a:solidFill>
              <a:effectLst/>
              <a:latin typeface="Arial" charset="0"/>
              <a:ea typeface="+mn-ea"/>
              <a:cs typeface="+mn-cs"/>
            </a:endParaRPr>
          </a:p>
          <a:p>
            <a:r>
              <a:rPr lang="en-US" sz="1200" kern="1200" dirty="0">
                <a:solidFill>
                  <a:schemeClr val="tx1"/>
                </a:solidFill>
                <a:effectLst/>
                <a:latin typeface="Arial" charset="0"/>
                <a:ea typeface="+mn-ea"/>
                <a:cs typeface="+mn-cs"/>
              </a:rPr>
              <a:t>Spain, a Eurozone behemoth, is in the crosshairs of Europe’s financial crisis. The country is suffering from a number of problems that include soaring borrowing costs, a banking system with leaking cash and unemployment rates that have reached devastating levels. In a recent protest on June 12, 2012, the streets of Leon which is situated in northern Spain was lit up as several thousand coal miners marched turning their helmet lights on. The protest was part of a nationwide miners’ strike against subsidy reductions.</a:t>
            </a:r>
            <a:endParaRPr lang="en-IN" sz="1200" kern="1200" dirty="0">
              <a:solidFill>
                <a:schemeClr val="tx1"/>
              </a:solidFill>
              <a:effectLst/>
              <a:latin typeface="Arial" charset="0"/>
              <a:ea typeface="+mn-ea"/>
              <a:cs typeface="+mn-cs"/>
            </a:endParaRPr>
          </a:p>
          <a:p>
            <a:r>
              <a:rPr lang="en-US" sz="1200" kern="1200" dirty="0">
                <a:solidFill>
                  <a:schemeClr val="tx1"/>
                </a:solidFill>
                <a:effectLst/>
                <a:latin typeface="Arial" charset="0"/>
                <a:ea typeface="+mn-ea"/>
                <a:cs typeface="+mn-cs"/>
              </a:rPr>
              <a:t> </a:t>
            </a:r>
            <a:endParaRPr lang="en-IN" sz="1200" kern="1200" dirty="0">
              <a:solidFill>
                <a:schemeClr val="tx1"/>
              </a:solidFill>
              <a:effectLst/>
              <a:latin typeface="Arial" charset="0"/>
              <a:ea typeface="+mn-ea"/>
              <a:cs typeface="+mn-cs"/>
            </a:endParaRPr>
          </a:p>
          <a:p>
            <a:pPr lvl="0"/>
            <a:r>
              <a:rPr lang="en-US" sz="1200" kern="1200" dirty="0">
                <a:solidFill>
                  <a:schemeClr val="tx1"/>
                </a:solidFill>
                <a:effectLst/>
                <a:latin typeface="Arial" charset="0"/>
                <a:ea typeface="+mn-ea"/>
                <a:cs typeface="+mn-cs"/>
              </a:rPr>
              <a:t>What examples of worker protest are occurring near your campus?</a:t>
            </a:r>
            <a:endParaRPr lang="en-IN" sz="1200" kern="1200" dirty="0">
              <a:solidFill>
                <a:schemeClr val="tx1"/>
              </a:solidFill>
              <a:effectLst/>
              <a:latin typeface="Arial" charset="0"/>
              <a:ea typeface="+mn-ea"/>
              <a:cs typeface="+mn-cs"/>
            </a:endParaRPr>
          </a:p>
          <a:p>
            <a:pPr lvl="0"/>
            <a:r>
              <a:rPr lang="en-US" sz="1200" kern="1200" dirty="0">
                <a:solidFill>
                  <a:schemeClr val="tx1"/>
                </a:solidFill>
                <a:effectLst/>
                <a:latin typeface="Arial" charset="0"/>
                <a:ea typeface="+mn-ea"/>
                <a:cs typeface="+mn-cs"/>
              </a:rPr>
              <a:t>How do workers in your area see protests?</a:t>
            </a:r>
            <a:endParaRPr lang="en-IN" sz="1200" kern="1200" dirty="0">
              <a:solidFill>
                <a:schemeClr val="tx1"/>
              </a:solidFill>
              <a:effectLst/>
              <a:latin typeface="Arial" charset="0"/>
              <a:ea typeface="+mn-ea"/>
              <a:cs typeface="+mn-cs"/>
            </a:endParaRPr>
          </a:p>
          <a:p>
            <a:pPr lvl="0"/>
            <a:r>
              <a:rPr lang="en-US" sz="1200" kern="1200" dirty="0">
                <a:solidFill>
                  <a:schemeClr val="tx1"/>
                </a:solidFill>
                <a:effectLst/>
                <a:latin typeface="Arial" charset="0"/>
                <a:ea typeface="+mn-ea"/>
                <a:cs typeface="+mn-cs"/>
              </a:rPr>
              <a:t>How is inequality part of the labor market? </a:t>
            </a:r>
            <a:endParaRPr lang="en-IN" sz="1200" kern="1200" dirty="0">
              <a:solidFill>
                <a:schemeClr val="tx1"/>
              </a:solidFill>
              <a:effectLst/>
              <a:latin typeface="Arial" charset="0"/>
              <a:ea typeface="+mn-ea"/>
              <a:cs typeface="+mn-cs"/>
            </a:endParaRPr>
          </a:p>
          <a:p>
            <a:pPr lvl="0"/>
            <a:r>
              <a:rPr lang="en-US" sz="1200" kern="1200" dirty="0">
                <a:solidFill>
                  <a:schemeClr val="tx1"/>
                </a:solidFill>
                <a:effectLst/>
                <a:latin typeface="Arial" charset="0"/>
                <a:ea typeface="+mn-ea"/>
                <a:cs typeface="+mn-cs"/>
              </a:rPr>
              <a:t>What other ways do workers fight for wage concessions?</a:t>
            </a:r>
            <a:endParaRPr lang="en-US" dirty="0"/>
          </a:p>
        </p:txBody>
      </p:sp>
      <p:sp>
        <p:nvSpPr>
          <p:cNvPr id="4" name="Slide Number Placeholder 3"/>
          <p:cNvSpPr>
            <a:spLocks noGrp="1"/>
          </p:cNvSpPr>
          <p:nvPr>
            <p:ph type="sldNum" sz="quarter" idx="10"/>
          </p:nvPr>
        </p:nvSpPr>
        <p:spPr/>
        <p:txBody>
          <a:bodyPr/>
          <a:lstStyle/>
          <a:p>
            <a:fld id="{FCA16ACA-BEA9-4113-B004-2C9FC464C5F8}" type="slidenum">
              <a:rPr lang="en-US" smtClean="0"/>
              <a:pPr/>
              <a:t>10</a:t>
            </a:fld>
            <a:endParaRPr lang="en-US"/>
          </a:p>
        </p:txBody>
      </p:sp>
    </p:spTree>
    <p:extLst>
      <p:ext uri="{BB962C8B-B14F-4D97-AF65-F5344CB8AC3E}">
        <p14:creationId xmlns:p14="http://schemas.microsoft.com/office/powerpoint/2010/main" val="1641297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16" name="Rectangle 15"/>
          <p:cNvSpPr/>
          <p:nvPr userDrawn="1"/>
        </p:nvSpPr>
        <p:spPr bwMode="white">
          <a:xfrm>
            <a:off x="0" y="0"/>
            <a:ext cx="9144000" cy="1371600"/>
          </a:xfrm>
          <a:prstGeom prst="rect">
            <a:avLst/>
          </a:prstGeom>
          <a:solidFill>
            <a:srgbClr val="7170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59305B"/>
              </a:buClr>
            </a:pPr>
            <a:endParaRPr lang="en-US" dirty="0"/>
          </a:p>
        </p:txBody>
      </p:sp>
      <p:sp>
        <p:nvSpPr>
          <p:cNvPr id="11" name="SubTitle 10"/>
          <p:cNvSpPr>
            <a:spLocks noGrp="1"/>
          </p:cNvSpPr>
          <p:nvPr>
            <p:ph type="title"/>
          </p:nvPr>
        </p:nvSpPr>
        <p:spPr>
          <a:xfrm>
            <a:off x="732773" y="4036509"/>
            <a:ext cx="7991502" cy="805313"/>
          </a:xfrm>
          <a:noFill/>
        </p:spPr>
        <p:txBody>
          <a:bodyPr anchor="t">
            <a:noAutofit/>
          </a:bodyPr>
          <a:lstStyle>
            <a:lvl1pPr>
              <a:defRPr sz="3600">
                <a:solidFill>
                  <a:schemeClr val="tx1"/>
                </a:solidFill>
                <a:latin typeface="Arial" pitchFamily="34" charset="0"/>
                <a:ea typeface="Verdana" pitchFamily="34" charset="0"/>
                <a:cs typeface="Arial" pitchFamily="34" charset="0"/>
              </a:defRPr>
            </a:lvl1pPr>
          </a:lstStyle>
          <a:p>
            <a:r>
              <a:rPr lang="en-US" dirty="0"/>
              <a:t>Click to edit Master title style</a:t>
            </a:r>
          </a:p>
        </p:txBody>
      </p:sp>
      <p:sp>
        <p:nvSpPr>
          <p:cNvPr id="9" name="Title 8"/>
          <p:cNvSpPr>
            <a:spLocks noGrp="1"/>
          </p:cNvSpPr>
          <p:nvPr>
            <p:ph type="body" sz="quarter" idx="14" hasCustomPrompt="1"/>
          </p:nvPr>
        </p:nvSpPr>
        <p:spPr>
          <a:xfrm>
            <a:off x="2141951" y="2430049"/>
            <a:ext cx="4415424" cy="1380993"/>
          </a:xfrm>
        </p:spPr>
        <p:txBody>
          <a:bodyPr anchor="b">
            <a:noAutofit/>
          </a:bodyPr>
          <a:lstStyle>
            <a:lvl1pPr marL="0" indent="0">
              <a:spcBef>
                <a:spcPts val="0"/>
              </a:spcBef>
              <a:buNone/>
              <a:defRPr sz="4400" baseline="0">
                <a:latin typeface="Arial" pitchFamily="34" charset="0"/>
                <a:ea typeface="Verdana" pitchFamily="34" charset="0"/>
                <a:cs typeface="Arial" pitchFamily="34" charset="0"/>
              </a:defRPr>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3" name="Rectangle 12"/>
          <p:cNvSpPr/>
          <p:nvPr/>
        </p:nvSpPr>
        <p:spPr bwMode="white">
          <a:xfrm>
            <a:off x="-7938" y="6248400"/>
            <a:ext cx="9161464" cy="629874"/>
          </a:xfrm>
          <a:prstGeom prst="rect">
            <a:avLst/>
          </a:prstGeom>
          <a:solidFill>
            <a:srgbClr val="7170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p:cNvSpPr>
            <a:spLocks noGrp="1"/>
          </p:cNvSpPr>
          <p:nvPr>
            <p:ph sz="quarter" idx="16"/>
          </p:nvPr>
        </p:nvSpPr>
        <p:spPr>
          <a:xfrm>
            <a:off x="1600200" y="6285230"/>
            <a:ext cx="7543800" cy="572770"/>
          </a:xfrm>
          <a:solidFill>
            <a:srgbClr val="71705E"/>
          </a:solidFill>
        </p:spPr>
        <p:txBody>
          <a:bodyPr>
            <a:noAutofit/>
          </a:bodyPr>
          <a:lstStyle>
            <a:lvl1pPr algn="ctr">
              <a:defRPr sz="1100">
                <a:latin typeface="Arial" pitchFamily="34" charset="0"/>
                <a:cs typeface="Arial" pitchFamily="34" charset="0"/>
              </a:defRPr>
            </a:lvl1pPr>
            <a:lvl2pPr>
              <a:defRPr sz="1100">
                <a:latin typeface="Arial" pitchFamily="34" charset="0"/>
                <a:cs typeface="Arial" pitchFamily="34" charset="0"/>
              </a:defRPr>
            </a:lvl2pPr>
            <a:lvl3pPr>
              <a:defRPr sz="1100">
                <a:latin typeface="Arial" pitchFamily="34" charset="0"/>
                <a:cs typeface="Arial" pitchFamily="34" charset="0"/>
              </a:defRPr>
            </a:lvl3pPr>
            <a:lvl4pPr>
              <a:defRPr sz="1100">
                <a:latin typeface="Arial" pitchFamily="34" charset="0"/>
                <a:cs typeface="Arial" pitchFamily="34" charset="0"/>
              </a:defRPr>
            </a:lvl4pPr>
            <a:lvl5pPr>
              <a:defRPr sz="1100">
                <a:latin typeface="Arial" pitchFamily="34" charset="0"/>
                <a:cs typeface="Arial" pitchFamily="34" charset="0"/>
              </a:defRPr>
            </a:lvl5pPr>
          </a:lstStyle>
          <a:p>
            <a:pPr lvl="0"/>
            <a:r>
              <a:rPr lang="en-US" dirty="0"/>
              <a:t>Click to edit Master text styles</a:t>
            </a:r>
          </a:p>
        </p:txBody>
      </p:sp>
      <p:sp>
        <p:nvSpPr>
          <p:cNvPr id="3" name="Picture Placeholder 2"/>
          <p:cNvSpPr>
            <a:spLocks noGrp="1"/>
          </p:cNvSpPr>
          <p:nvPr>
            <p:ph type="pic" sz="quarter" idx="17"/>
          </p:nvPr>
        </p:nvSpPr>
        <p:spPr>
          <a:xfrm>
            <a:off x="0" y="6248400"/>
            <a:ext cx="1200150" cy="609600"/>
          </a:xfrm>
        </p:spPr>
        <p:txBody>
          <a:bodyPr/>
          <a:lstStyle/>
          <a:p>
            <a:endParaRPr lang="en-US" dirty="0"/>
          </a:p>
        </p:txBody>
      </p:sp>
    </p:spTree>
    <p:extLst>
      <p:ext uri="{BB962C8B-B14F-4D97-AF65-F5344CB8AC3E}">
        <p14:creationId xmlns:p14="http://schemas.microsoft.com/office/powerpoint/2010/main" val="1850902432"/>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 y="27709"/>
            <a:ext cx="9052560" cy="1039091"/>
          </a:xfrm>
        </p:spPr>
        <p:txBody>
          <a:bodyPr>
            <a:normAutofit/>
          </a:bodyPr>
          <a:lstStyle>
            <a:lvl1pPr algn="ctr">
              <a:buClr>
                <a:srgbClr val="3A525D"/>
              </a:buClr>
              <a:defRPr sz="3600">
                <a:latin typeface="Arial" pitchFamily="34" charset="0"/>
                <a:ea typeface="Verdana" pitchFamily="34" charset="0"/>
                <a:cs typeface="Arial"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13610" y="1295400"/>
            <a:ext cx="8763000" cy="4830763"/>
          </a:xfrm>
        </p:spPr>
        <p:txBody>
          <a:bodyPr/>
          <a:lstStyle>
            <a:lvl1pPr marL="461963" indent="-461963">
              <a:buClr>
                <a:srgbClr val="71705E"/>
              </a:buClr>
              <a:buSzPct val="100000"/>
              <a:defRPr/>
            </a:lvl1pPr>
            <a:lvl2pPr marL="914400" indent="-457200">
              <a:buClr>
                <a:srgbClr val="71705E"/>
              </a:buClr>
              <a:defRPr/>
            </a:lvl2pPr>
            <a:lvl3pPr marL="1376363" indent="-461963">
              <a:buClr>
                <a:srgbClr val="71705E"/>
              </a:buClr>
              <a:buFont typeface="Wingdings" pitchFamily="2" charset="2"/>
              <a:buChar char="§"/>
              <a:defRPr/>
            </a:lvl3pPr>
            <a:lvl4pPr marL="1600200" indent="-228600">
              <a:buClr>
                <a:srgbClr val="71705E"/>
              </a:buClr>
              <a:buFont typeface="Courier New" pitchFamily="49" charset="0"/>
              <a:buChar char="o"/>
              <a:defRPr/>
            </a:lvl4pPr>
            <a:lvl5pPr>
              <a:buClr>
                <a:srgbClr val="71705E"/>
              </a:buCl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72379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Figure + Caption Layout">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519169" y="357626"/>
            <a:ext cx="8032638" cy="1004011"/>
          </a:xfrm>
        </p:spPr>
        <p:txBody>
          <a:bodyPr>
            <a:normAutofit/>
          </a:bodyPr>
          <a:lstStyle>
            <a:lvl1pPr algn="ctr">
              <a:defRPr sz="3600" b="0">
                <a:solidFill>
                  <a:schemeClr val="tx1"/>
                </a:solidFill>
              </a:defRPr>
            </a:lvl1pPr>
          </a:lstStyle>
          <a:p>
            <a:r>
              <a:rPr lang="en-US"/>
              <a:t>Click to edit Master title style</a:t>
            </a:r>
            <a:endParaRPr lang="en-US" dirty="0"/>
          </a:p>
        </p:txBody>
      </p:sp>
      <p:sp>
        <p:nvSpPr>
          <p:cNvPr id="3" name="Picture Placeholder 2"/>
          <p:cNvSpPr>
            <a:spLocks noGrp="1"/>
          </p:cNvSpPr>
          <p:nvPr>
            <p:ph type="pic" sz="quarter" idx="10"/>
          </p:nvPr>
        </p:nvSpPr>
        <p:spPr>
          <a:xfrm>
            <a:off x="3947109" y="2877352"/>
            <a:ext cx="3957893" cy="1765362"/>
          </a:xfrm>
        </p:spPr>
        <p:txBody>
          <a:bodyPr/>
          <a:lstStyle>
            <a:lvl1pPr>
              <a:buClr>
                <a:srgbClr val="71705E"/>
              </a:buClr>
              <a:defRPr/>
            </a:lvl1pPr>
          </a:lstStyle>
          <a:p>
            <a:r>
              <a:rPr lang="en-US" dirty="0"/>
              <a:t>Click icon to add picture</a:t>
            </a:r>
          </a:p>
        </p:txBody>
      </p:sp>
      <p:sp>
        <p:nvSpPr>
          <p:cNvPr id="11" name="Text Placeholder 3"/>
          <p:cNvSpPr>
            <a:spLocks noGrp="1"/>
          </p:cNvSpPr>
          <p:nvPr>
            <p:ph type="body" sz="half" idx="2"/>
          </p:nvPr>
        </p:nvSpPr>
        <p:spPr>
          <a:xfrm>
            <a:off x="519169" y="5486400"/>
            <a:ext cx="8032638" cy="6651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Rectangle 5"/>
          <p:cNvSpPr/>
          <p:nvPr/>
        </p:nvSpPr>
        <p:spPr bwMode="white">
          <a:xfrm>
            <a:off x="-7937" y="6248400"/>
            <a:ext cx="9151937" cy="617539"/>
          </a:xfrm>
          <a:prstGeom prst="rect">
            <a:avLst/>
          </a:prstGeom>
          <a:solidFill>
            <a:srgbClr val="7170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
                <a:srgbClr val="59305B"/>
              </a:buClr>
            </a:pPr>
            <a:endParaRPr lang="en-US"/>
          </a:p>
        </p:txBody>
      </p:sp>
      <p:sp>
        <p:nvSpPr>
          <p:cNvPr id="4" name="Content Placeholder 3"/>
          <p:cNvSpPr>
            <a:spLocks noGrp="1"/>
          </p:cNvSpPr>
          <p:nvPr>
            <p:ph sz="quarter" idx="11"/>
          </p:nvPr>
        </p:nvSpPr>
        <p:spPr>
          <a:xfrm>
            <a:off x="284218" y="1663700"/>
            <a:ext cx="8589962" cy="479425"/>
          </a:xfrm>
        </p:spPr>
        <p:txBody>
          <a:bodyPr/>
          <a:lstStyle>
            <a:lvl1pPr>
              <a:buClr>
                <a:srgbClr val="71705E"/>
              </a:buClr>
              <a:defRPr/>
            </a:lvl1pPr>
            <a:lvl2pPr>
              <a:buClr>
                <a:srgbClr val="71705E"/>
              </a:buClr>
              <a:defRPr/>
            </a:lvl2pPr>
            <a:lvl3pPr>
              <a:buClr>
                <a:srgbClr val="71705E"/>
              </a:buClr>
              <a:defRPr/>
            </a:lvl3pPr>
            <a:lvl4pPr>
              <a:buClr>
                <a:srgbClr val="71705E"/>
              </a:buClr>
              <a:defRPr/>
            </a:lvl4pPr>
            <a:lvl5pPr>
              <a:buClr>
                <a:srgbClr val="71705E"/>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6"/>
          <p:cNvSpPr txBox="1">
            <a:spLocks/>
          </p:cNvSpPr>
          <p:nvPr userDrawn="1"/>
        </p:nvSpPr>
        <p:spPr>
          <a:xfrm>
            <a:off x="1600200" y="6285230"/>
            <a:ext cx="7543800" cy="572770"/>
          </a:xfrm>
          <a:prstGeom prst="rect">
            <a:avLst/>
          </a:prstGeom>
          <a:solidFill>
            <a:srgbClr val="71705E"/>
          </a:solidFill>
        </p:spPr>
        <p:txBody>
          <a:bodyPr anchor="ctr"/>
          <a:lstStyle>
            <a:lvl1pPr marL="342900" indent="-342900" algn="l" defTabSz="914400" rtl="0" eaLnBrk="1" latinLnBrk="0" hangingPunct="1">
              <a:spcBef>
                <a:spcPct val="20000"/>
              </a:spcBef>
              <a:buClr>
                <a:srgbClr val="71705E"/>
              </a:buClr>
              <a:buFont typeface="Arial" pitchFamily="34" charset="0"/>
              <a:buChar char="•"/>
              <a:defRPr lang="en-US" sz="2600" kern="1200" dirty="0" smtClean="0">
                <a:solidFill>
                  <a:schemeClr val="tx1"/>
                </a:solidFill>
                <a:latin typeface="Arial" pitchFamily="34" charset="0"/>
                <a:ea typeface="Verdana" pitchFamily="34" charset="0"/>
                <a:cs typeface="Arial" pitchFamily="34" charset="0"/>
              </a:defRPr>
            </a:lvl1pPr>
            <a:lvl2pPr marL="742950" indent="-285750" algn="l" defTabSz="914400" rtl="0" eaLnBrk="1" latinLnBrk="0" hangingPunct="1">
              <a:spcBef>
                <a:spcPct val="20000"/>
              </a:spcBef>
              <a:buClr>
                <a:srgbClr val="71705E"/>
              </a:buClr>
              <a:buFont typeface="Arial" pitchFamily="34" charset="0"/>
              <a:buChar char="–"/>
              <a:defRPr lang="en-US" sz="2400" kern="1200" dirty="0" smtClean="0">
                <a:solidFill>
                  <a:schemeClr val="tx1"/>
                </a:solidFill>
                <a:latin typeface="Arial" pitchFamily="34" charset="0"/>
                <a:ea typeface="Verdana" pitchFamily="34" charset="0"/>
                <a:cs typeface="Arial" pitchFamily="34" charset="0"/>
              </a:defRPr>
            </a:lvl2pPr>
            <a:lvl3pPr marL="1143000" indent="-228600" algn="l" defTabSz="914400" rtl="0" eaLnBrk="1" latinLnBrk="0" hangingPunct="1">
              <a:spcBef>
                <a:spcPct val="20000"/>
              </a:spcBef>
              <a:buClr>
                <a:srgbClr val="71705E"/>
              </a:buClr>
              <a:buFont typeface="Wingdings" pitchFamily="2" charset="2"/>
              <a:buChar char="§"/>
              <a:defRPr lang="en-US" sz="2200" kern="1200" dirty="0" smtClean="0">
                <a:solidFill>
                  <a:schemeClr val="tx1"/>
                </a:solidFill>
                <a:latin typeface="Arial" pitchFamily="34" charset="0"/>
                <a:ea typeface="Verdana" pitchFamily="34" charset="0"/>
                <a:cs typeface="Arial" pitchFamily="34" charset="0"/>
              </a:defRPr>
            </a:lvl3pPr>
            <a:lvl4pPr marL="1600200" indent="-228600" algn="l" defTabSz="914400" rtl="0" eaLnBrk="1" latinLnBrk="0" hangingPunct="1">
              <a:spcBef>
                <a:spcPct val="20000"/>
              </a:spcBef>
              <a:buClr>
                <a:srgbClr val="71705E"/>
              </a:buClr>
              <a:buFont typeface="Courier New" pitchFamily="49" charset="0"/>
              <a:buChar char="o"/>
              <a:defRPr lang="en-US" sz="2000" kern="1200" dirty="0" smtClean="0">
                <a:solidFill>
                  <a:schemeClr val="tx1"/>
                </a:solidFill>
                <a:latin typeface="Arial" pitchFamily="34" charset="0"/>
                <a:ea typeface="Verdana" pitchFamily="34" charset="0"/>
                <a:cs typeface="Arial" pitchFamily="34" charset="0"/>
              </a:defRPr>
            </a:lvl4pPr>
            <a:lvl5pPr marL="2057400" indent="-228600" algn="l" defTabSz="914400" rtl="0" eaLnBrk="1" latinLnBrk="0" hangingPunct="1">
              <a:spcBef>
                <a:spcPct val="20000"/>
              </a:spcBef>
              <a:buClr>
                <a:srgbClr val="71705E"/>
              </a:buClr>
              <a:buFont typeface="Arial" pitchFamily="34" charset="0"/>
              <a:buChar char="»"/>
              <a:defRPr lang="en-US" sz="2000" kern="1200" dirty="0">
                <a:solidFill>
                  <a:schemeClr val="tx1"/>
                </a:solidFill>
                <a:latin typeface="Arial" pitchFamily="34" charset="0"/>
                <a:ea typeface="Verdana"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eaLnBrk="0" fontAlgn="base" hangingPunct="0">
              <a:spcBef>
                <a:spcPct val="0"/>
              </a:spcBef>
              <a:spcAft>
                <a:spcPct val="0"/>
              </a:spcAft>
              <a:buClrTx/>
              <a:buFont typeface="Arial" pitchFamily="34" charset="0"/>
              <a:buNone/>
              <a:defRPr/>
            </a:pPr>
            <a:r>
              <a:rPr lang="en-US" sz="1200" dirty="0">
                <a:solidFill>
                  <a:schemeClr val="bg1"/>
                </a:solidFill>
              </a:rPr>
              <a:t>© 2019 Cengage. All rights reserved</a:t>
            </a:r>
            <a:r>
              <a:rPr lang="en-US" sz="1200" dirty="0">
                <a:solidFill>
                  <a:schemeClr val="bg1"/>
                </a:solidFill>
                <a:ea typeface="ＭＳ Ｐゴシック" charset="-128"/>
              </a:rPr>
              <a:t>.</a:t>
            </a:r>
            <a:endParaRPr lang="en-US" sz="1200" dirty="0">
              <a:solidFill>
                <a:schemeClr val="bg1"/>
              </a:solidFill>
            </a:endParaRPr>
          </a:p>
        </p:txBody>
      </p:sp>
      <p:pic>
        <p:nvPicPr>
          <p:cNvPr id="13" name="Picture 2" title="Cengage Logo"/>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10166" y="6400800"/>
            <a:ext cx="1375823" cy="307586"/>
          </a:xfrm>
          <a:prstGeom prst="rect">
            <a:avLst/>
          </a:prstGeom>
          <a:solidFill>
            <a:srgbClr val="71705E"/>
          </a:solidFill>
          <a:extLst/>
        </p:spPr>
      </p:pic>
      <p:sp>
        <p:nvSpPr>
          <p:cNvPr id="5" name="Picture Placeholder 4"/>
          <p:cNvSpPr>
            <a:spLocks noGrp="1"/>
          </p:cNvSpPr>
          <p:nvPr>
            <p:ph type="pic" sz="quarter" idx="12"/>
          </p:nvPr>
        </p:nvSpPr>
        <p:spPr>
          <a:xfrm>
            <a:off x="495300" y="3105150"/>
            <a:ext cx="1657350" cy="1638300"/>
          </a:xfrm>
        </p:spPr>
        <p:txBody>
          <a:bodyPr/>
          <a:lstStyle/>
          <a:p>
            <a:endParaRPr lang="en-US"/>
          </a:p>
        </p:txBody>
      </p:sp>
      <p:sp>
        <p:nvSpPr>
          <p:cNvPr id="14" name="Table Placeholder 13"/>
          <p:cNvSpPr>
            <a:spLocks noGrp="1"/>
          </p:cNvSpPr>
          <p:nvPr>
            <p:ph type="tbl" sz="quarter" idx="13"/>
          </p:nvPr>
        </p:nvSpPr>
        <p:spPr>
          <a:xfrm>
            <a:off x="3162300" y="4362450"/>
            <a:ext cx="1143000" cy="781050"/>
          </a:xfrm>
        </p:spPr>
        <p:txBody>
          <a:bodyPr/>
          <a:lstStyle/>
          <a:p>
            <a:endParaRPr lang="en-US"/>
          </a:p>
        </p:txBody>
      </p:sp>
    </p:spTree>
    <p:extLst>
      <p:ext uri="{BB962C8B-B14F-4D97-AF65-F5344CB8AC3E}">
        <p14:creationId xmlns:p14="http://schemas.microsoft.com/office/powerpoint/2010/main" val="1786561692"/>
      </p:ext>
    </p:extLst>
  </p:cSld>
  <p:clrMapOvr>
    <a:masterClrMapping/>
  </p:clrMapOvr>
  <p:transition spd="slow"/>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13246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Content Placeholder 1"/>
          <p:cNvSpPr>
            <a:spLocks noGrp="1"/>
          </p:cNvSpPr>
          <p:nvPr>
            <p:ph type="title"/>
          </p:nvPr>
        </p:nvSpPr>
        <p:spPr>
          <a:xfrm>
            <a:off x="457200" y="27709"/>
            <a:ext cx="8229600" cy="1039091"/>
          </a:xfrm>
          <a:prstGeom prst="rect">
            <a:avLst/>
          </a:prstGeom>
        </p:spPr>
        <p:txBody>
          <a:bodyPr vert="horz" lIns="91440" tIns="45720" rIns="91440" bIns="45720" rtlCol="0" anchor="ctr">
            <a:normAutofit/>
          </a:bodyPr>
          <a:lstStyle/>
          <a:p>
            <a:r>
              <a:rPr lang="en-US"/>
              <a:t>Click to edit Master title style</a:t>
            </a:r>
          </a:p>
        </p:txBody>
      </p:sp>
      <p:sp>
        <p:nvSpPr>
          <p:cNvPr id="3" name="Content Placeholder 2"/>
          <p:cNvSpPr>
            <a:spLocks noGrp="1"/>
          </p:cNvSpPr>
          <p:nvPr>
            <p:ph type="body" idx="1"/>
          </p:nvPr>
        </p:nvSpPr>
        <p:spPr>
          <a:xfrm>
            <a:off x="228600" y="1295400"/>
            <a:ext cx="8763000" cy="4830763"/>
          </a:xfrm>
          <a:prstGeom prst="rect">
            <a:avLst/>
          </a:prstGeom>
        </p:spPr>
        <p:txBody>
          <a:bodyPr vert="horz" lIns="91440" tIns="45720" rIns="91440" bIns="45720" rtlCol="0">
            <a:normAutofit/>
          </a:bodyPr>
          <a:lstStyle/>
          <a:p>
            <a:pPr marL="461963" lvl="0" indent="-461963">
              <a:buSzPct val="100000"/>
            </a:pPr>
            <a:r>
              <a:rPr lang="en-US" dirty="0"/>
              <a:t>Click to edit Master text styles</a:t>
            </a:r>
          </a:p>
          <a:p>
            <a:pPr marL="914400" lvl="1" indent="-457200"/>
            <a:r>
              <a:rPr lang="en-US" dirty="0"/>
              <a:t>Second level</a:t>
            </a:r>
          </a:p>
          <a:p>
            <a:pPr marL="1376363" lvl="2" indent="-461963"/>
            <a:r>
              <a:rPr lang="en-US" dirty="0"/>
              <a:t>Third level</a:t>
            </a:r>
          </a:p>
          <a:p>
            <a:pPr lvl="3"/>
            <a:r>
              <a:rPr lang="en-US" dirty="0"/>
              <a:t>Fourth level</a:t>
            </a:r>
          </a:p>
          <a:p>
            <a:pPr lvl="4"/>
            <a:r>
              <a:rPr lang="en-US" dirty="0"/>
              <a:t>Fifth level</a:t>
            </a:r>
          </a:p>
        </p:txBody>
      </p:sp>
      <p:sp>
        <p:nvSpPr>
          <p:cNvPr id="7" name="Rectangle 6"/>
          <p:cNvSpPr/>
          <p:nvPr/>
        </p:nvSpPr>
        <p:spPr bwMode="white">
          <a:xfrm>
            <a:off x="0" y="0"/>
            <a:ext cx="9144000" cy="1133554"/>
          </a:xfrm>
          <a:prstGeom prst="rect">
            <a:avLst/>
          </a:prstGeom>
          <a:solidFill>
            <a:srgbClr val="7170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
                <a:srgbClr val="59305B"/>
              </a:buClr>
            </a:pPr>
            <a:endParaRPr lang="en-US"/>
          </a:p>
        </p:txBody>
      </p:sp>
      <p:sp>
        <p:nvSpPr>
          <p:cNvPr id="14" name="Rectangle 13"/>
          <p:cNvSpPr/>
          <p:nvPr/>
        </p:nvSpPr>
        <p:spPr bwMode="white">
          <a:xfrm>
            <a:off x="-7938" y="6248400"/>
            <a:ext cx="9161464" cy="629874"/>
          </a:xfrm>
          <a:prstGeom prst="rect">
            <a:avLst/>
          </a:prstGeom>
          <a:solidFill>
            <a:srgbClr val="7170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
                <a:srgbClr val="59305B"/>
              </a:buClr>
            </a:pPr>
            <a:endParaRPr lang="en-US"/>
          </a:p>
        </p:txBody>
      </p:sp>
      <p:sp>
        <p:nvSpPr>
          <p:cNvPr id="9" name="Text Placeholder 6"/>
          <p:cNvSpPr txBox="1">
            <a:spLocks/>
          </p:cNvSpPr>
          <p:nvPr userDrawn="1"/>
        </p:nvSpPr>
        <p:spPr>
          <a:xfrm>
            <a:off x="1600200" y="6285230"/>
            <a:ext cx="7543800" cy="572770"/>
          </a:xfrm>
          <a:prstGeom prst="rect">
            <a:avLst/>
          </a:prstGeom>
          <a:solidFill>
            <a:srgbClr val="71705E"/>
          </a:solidFill>
        </p:spPr>
        <p:txBody>
          <a:bodyPr anchor="ctr"/>
          <a:lstStyle>
            <a:lvl1pPr marL="342900" indent="-342900" algn="l" defTabSz="914400" rtl="0" eaLnBrk="1" latinLnBrk="0" hangingPunct="1">
              <a:spcBef>
                <a:spcPct val="20000"/>
              </a:spcBef>
              <a:buClr>
                <a:srgbClr val="71705E"/>
              </a:buClr>
              <a:buFont typeface="Arial" pitchFamily="34" charset="0"/>
              <a:buChar char="•"/>
              <a:defRPr lang="en-US" sz="2600" kern="1200" dirty="0" smtClean="0">
                <a:solidFill>
                  <a:schemeClr val="tx1"/>
                </a:solidFill>
                <a:latin typeface="Arial" pitchFamily="34" charset="0"/>
                <a:ea typeface="Verdana" pitchFamily="34" charset="0"/>
                <a:cs typeface="Arial" pitchFamily="34" charset="0"/>
              </a:defRPr>
            </a:lvl1pPr>
            <a:lvl2pPr marL="742950" indent="-285750" algn="l" defTabSz="914400" rtl="0" eaLnBrk="1" latinLnBrk="0" hangingPunct="1">
              <a:spcBef>
                <a:spcPct val="20000"/>
              </a:spcBef>
              <a:buClr>
                <a:srgbClr val="71705E"/>
              </a:buClr>
              <a:buFont typeface="Arial" pitchFamily="34" charset="0"/>
              <a:buChar char="–"/>
              <a:defRPr lang="en-US" sz="2400" kern="1200" dirty="0" smtClean="0">
                <a:solidFill>
                  <a:schemeClr val="tx1"/>
                </a:solidFill>
                <a:latin typeface="Arial" pitchFamily="34" charset="0"/>
                <a:ea typeface="Verdana" pitchFamily="34" charset="0"/>
                <a:cs typeface="Arial" pitchFamily="34" charset="0"/>
              </a:defRPr>
            </a:lvl2pPr>
            <a:lvl3pPr marL="1143000" indent="-228600" algn="l" defTabSz="914400" rtl="0" eaLnBrk="1" latinLnBrk="0" hangingPunct="1">
              <a:spcBef>
                <a:spcPct val="20000"/>
              </a:spcBef>
              <a:buClr>
                <a:srgbClr val="71705E"/>
              </a:buClr>
              <a:buFont typeface="Wingdings" pitchFamily="2" charset="2"/>
              <a:buChar char="§"/>
              <a:defRPr lang="en-US" sz="2200" kern="1200" dirty="0" smtClean="0">
                <a:solidFill>
                  <a:schemeClr val="tx1"/>
                </a:solidFill>
                <a:latin typeface="Arial" pitchFamily="34" charset="0"/>
                <a:ea typeface="Verdana" pitchFamily="34" charset="0"/>
                <a:cs typeface="Arial" pitchFamily="34" charset="0"/>
              </a:defRPr>
            </a:lvl3pPr>
            <a:lvl4pPr marL="1600200" indent="-228600" algn="l" defTabSz="914400" rtl="0" eaLnBrk="1" latinLnBrk="0" hangingPunct="1">
              <a:spcBef>
                <a:spcPct val="20000"/>
              </a:spcBef>
              <a:buClr>
                <a:srgbClr val="71705E"/>
              </a:buClr>
              <a:buFont typeface="Courier New" pitchFamily="49" charset="0"/>
              <a:buChar char="o"/>
              <a:defRPr lang="en-US" sz="2000" kern="1200" dirty="0" smtClean="0">
                <a:solidFill>
                  <a:schemeClr val="tx1"/>
                </a:solidFill>
                <a:latin typeface="Arial" pitchFamily="34" charset="0"/>
                <a:ea typeface="Verdana" pitchFamily="34" charset="0"/>
                <a:cs typeface="Arial" pitchFamily="34" charset="0"/>
              </a:defRPr>
            </a:lvl4pPr>
            <a:lvl5pPr marL="2057400" indent="-228600" algn="l" defTabSz="914400" rtl="0" eaLnBrk="1" latinLnBrk="0" hangingPunct="1">
              <a:spcBef>
                <a:spcPct val="20000"/>
              </a:spcBef>
              <a:buClr>
                <a:srgbClr val="71705E"/>
              </a:buClr>
              <a:buFont typeface="Arial" pitchFamily="34" charset="0"/>
              <a:buChar char="»"/>
              <a:defRPr lang="en-US" sz="2000" kern="1200" dirty="0">
                <a:solidFill>
                  <a:schemeClr val="tx1"/>
                </a:solidFill>
                <a:latin typeface="Arial" pitchFamily="34" charset="0"/>
                <a:ea typeface="Verdana"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eaLnBrk="0" fontAlgn="base" hangingPunct="0">
              <a:spcBef>
                <a:spcPct val="0"/>
              </a:spcBef>
              <a:spcAft>
                <a:spcPct val="0"/>
              </a:spcAft>
              <a:buClrTx/>
              <a:buFont typeface="Arial" pitchFamily="34" charset="0"/>
              <a:buNone/>
              <a:defRPr/>
            </a:pPr>
            <a:r>
              <a:rPr lang="en-US" sz="1200" dirty="0">
                <a:solidFill>
                  <a:schemeClr val="bg1"/>
                </a:solidFill>
              </a:rPr>
              <a:t>© 2019 Cengage. All rights reserved</a:t>
            </a:r>
            <a:r>
              <a:rPr lang="en-US" sz="1200" dirty="0">
                <a:solidFill>
                  <a:schemeClr val="bg1"/>
                </a:solidFill>
                <a:ea typeface="ＭＳ Ｐゴシック" charset="-128"/>
              </a:rPr>
              <a:t>.</a:t>
            </a:r>
            <a:endParaRPr lang="en-US" sz="1200" dirty="0">
              <a:solidFill>
                <a:schemeClr val="bg1"/>
              </a:solidFill>
            </a:endParaRPr>
          </a:p>
        </p:txBody>
      </p:sp>
      <p:pic>
        <p:nvPicPr>
          <p:cNvPr id="10" name="Picture 2" title="Cengage Logo"/>
          <p:cNvPicPr>
            <a:picLocks noChangeAspect="1" noChangeArrowheads="1"/>
          </p:cNvPicPr>
          <p:nvPr userDrawn="1"/>
        </p:nvPicPr>
        <p:blipFill>
          <a:blip r:embed="rId6" cstate="print">
            <a:extLst>
              <a:ext uri="{28A0092B-C50C-407E-A947-70E740481C1C}">
                <a14:useLocalDpi xmlns:a14="http://schemas.microsoft.com/office/drawing/2010/main" val="0"/>
              </a:ext>
            </a:extLst>
          </a:blip>
          <a:stretch>
            <a:fillRect/>
          </a:stretch>
        </p:blipFill>
        <p:spPr bwMode="auto">
          <a:xfrm>
            <a:off x="110166" y="6400800"/>
            <a:ext cx="1375823" cy="307586"/>
          </a:xfrm>
          <a:prstGeom prst="rect">
            <a:avLst/>
          </a:prstGeom>
          <a:solidFill>
            <a:srgbClr val="71705E"/>
          </a:solidFill>
          <a:extLst/>
        </p:spPr>
      </p:pic>
    </p:spTree>
    <p:extLst>
      <p:ext uri="{BB962C8B-B14F-4D97-AF65-F5344CB8AC3E}">
        <p14:creationId xmlns:p14="http://schemas.microsoft.com/office/powerpoint/2010/main" val="1792269746"/>
      </p:ext>
    </p:extLst>
  </p:cSld>
  <p:clrMap bg1="lt1" tx1="dk1" bg2="lt2" tx2="dk2" accent1="accent1" accent2="accent2" accent3="accent3" accent4="accent4" accent5="accent5" accent6="accent6" hlink="hlink" folHlink="folHlink"/>
  <p:sldLayoutIdLst>
    <p:sldLayoutId id="2147483675" r:id="rId1"/>
    <p:sldLayoutId id="2147483673" r:id="rId2"/>
    <p:sldLayoutId id="2147483674" r:id="rId3"/>
    <p:sldLayoutId id="2147483676" r:id="rId4"/>
  </p:sldLayoutIdLst>
  <p:hf sldNum="0" hdr="0" dt="0"/>
  <p:txStyles>
    <p:titleStyle>
      <a:lvl1pPr algn="ctr" defTabSz="914400" rtl="0" eaLnBrk="1" latinLnBrk="0" hangingPunct="1">
        <a:spcBef>
          <a:spcPct val="0"/>
        </a:spcBef>
        <a:buNone/>
        <a:defRPr sz="3600"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Clr>
          <a:srgbClr val="71705E"/>
        </a:buClr>
        <a:buFont typeface="Arial" pitchFamily="34" charset="0"/>
        <a:buChar char="•"/>
        <a:defRPr lang="en-US" sz="2600" kern="1200" dirty="0" smtClean="0">
          <a:solidFill>
            <a:schemeClr val="tx1"/>
          </a:solidFill>
          <a:latin typeface="Arial" pitchFamily="34" charset="0"/>
          <a:ea typeface="Verdana" pitchFamily="34" charset="0"/>
          <a:cs typeface="Arial" pitchFamily="34" charset="0"/>
        </a:defRPr>
      </a:lvl1pPr>
      <a:lvl2pPr marL="742950" indent="-285750" algn="l" defTabSz="914400" rtl="0" eaLnBrk="1" latinLnBrk="0" hangingPunct="1">
        <a:spcBef>
          <a:spcPct val="20000"/>
        </a:spcBef>
        <a:buClr>
          <a:srgbClr val="71705E"/>
        </a:buClr>
        <a:buFont typeface="Arial" pitchFamily="34" charset="0"/>
        <a:buChar char="–"/>
        <a:defRPr lang="en-US" sz="2400" kern="1200" dirty="0" smtClean="0">
          <a:solidFill>
            <a:schemeClr val="tx1"/>
          </a:solidFill>
          <a:latin typeface="Arial" pitchFamily="34" charset="0"/>
          <a:ea typeface="Verdana" pitchFamily="34" charset="0"/>
          <a:cs typeface="Arial" pitchFamily="34" charset="0"/>
        </a:defRPr>
      </a:lvl2pPr>
      <a:lvl3pPr marL="1143000" indent="-228600" algn="l" defTabSz="914400" rtl="0" eaLnBrk="1" latinLnBrk="0" hangingPunct="1">
        <a:spcBef>
          <a:spcPct val="20000"/>
        </a:spcBef>
        <a:buClr>
          <a:srgbClr val="71705E"/>
        </a:buClr>
        <a:buFont typeface="Wingdings" pitchFamily="2" charset="2"/>
        <a:buChar char="§"/>
        <a:defRPr lang="en-US" sz="2200" kern="1200" dirty="0" smtClean="0">
          <a:solidFill>
            <a:schemeClr val="tx1"/>
          </a:solidFill>
          <a:latin typeface="Arial" pitchFamily="34" charset="0"/>
          <a:ea typeface="Verdana" pitchFamily="34" charset="0"/>
          <a:cs typeface="Arial" pitchFamily="34" charset="0"/>
        </a:defRPr>
      </a:lvl3pPr>
      <a:lvl4pPr marL="1600200" indent="-228600" algn="l" defTabSz="914400" rtl="0" eaLnBrk="1" latinLnBrk="0" hangingPunct="1">
        <a:spcBef>
          <a:spcPct val="20000"/>
        </a:spcBef>
        <a:buClr>
          <a:srgbClr val="71705E"/>
        </a:buClr>
        <a:buFont typeface="Courier New" pitchFamily="49" charset="0"/>
        <a:buChar char="o"/>
        <a:defRPr lang="en-US" sz="2000" kern="1200" dirty="0" smtClean="0">
          <a:solidFill>
            <a:schemeClr val="tx1"/>
          </a:solidFill>
          <a:latin typeface="Arial" pitchFamily="34" charset="0"/>
          <a:ea typeface="Verdana" pitchFamily="34" charset="0"/>
          <a:cs typeface="Arial" pitchFamily="34" charset="0"/>
        </a:defRPr>
      </a:lvl4pPr>
      <a:lvl5pPr marL="2057400" indent="-228600" algn="l" defTabSz="914400" rtl="0" eaLnBrk="1" latinLnBrk="0" hangingPunct="1">
        <a:spcBef>
          <a:spcPct val="20000"/>
        </a:spcBef>
        <a:buClr>
          <a:srgbClr val="71705E"/>
        </a:buClr>
        <a:buFont typeface="Arial" pitchFamily="34" charset="0"/>
        <a:buChar char="»"/>
        <a:defRPr lang="en-US" sz="2000" kern="1200" dirty="0">
          <a:solidFill>
            <a:schemeClr val="tx1"/>
          </a:solidFill>
          <a:latin typeface="Arial" pitchFamily="34" charset="0"/>
          <a:ea typeface="Verdana"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636186" y="2592336"/>
            <a:ext cx="5769855" cy="1179058"/>
          </a:xfrm>
        </p:spPr>
        <p:txBody>
          <a:bodyPr anchor="ctr"/>
          <a:lstStyle/>
          <a:p>
            <a:pPr>
              <a:defRPr/>
            </a:pPr>
            <a:r>
              <a:rPr lang="en-US" altLang="en-US" sz="4000" b="1" dirty="0"/>
              <a:t>Chapter 1</a:t>
            </a:r>
          </a:p>
        </p:txBody>
      </p:sp>
      <p:sp>
        <p:nvSpPr>
          <p:cNvPr id="4" name="Sub Title 5"/>
          <p:cNvSpPr>
            <a:spLocks noGrp="1"/>
          </p:cNvSpPr>
          <p:nvPr>
            <p:ph type="body" sz="quarter" idx="14"/>
          </p:nvPr>
        </p:nvSpPr>
        <p:spPr>
          <a:xfrm>
            <a:off x="965571" y="3807187"/>
            <a:ext cx="7111084" cy="1141316"/>
          </a:xfrm>
        </p:spPr>
        <p:txBody>
          <a:bodyPr anchor="ctr"/>
          <a:lstStyle/>
          <a:p>
            <a:pPr algn="ctr"/>
            <a:r>
              <a:rPr lang="en-US" sz="3600" dirty="0"/>
              <a:t>Thinking Like a Sociologist</a:t>
            </a:r>
          </a:p>
        </p:txBody>
      </p:sp>
      <p:sp>
        <p:nvSpPr>
          <p:cNvPr id="7" name="Text Placeholder 6"/>
          <p:cNvSpPr>
            <a:spLocks noGrp="1"/>
          </p:cNvSpPr>
          <p:nvPr>
            <p:ph sz="quarter" idx="16"/>
          </p:nvPr>
        </p:nvSpPr>
        <p:spPr>
          <a:solidFill>
            <a:srgbClr val="71705E"/>
          </a:solidFill>
        </p:spPr>
        <p:txBody>
          <a:bodyPr anchor="ctr"/>
          <a:lstStyle/>
          <a:p>
            <a:pPr marL="0" lvl="0" indent="0" eaLnBrk="0" fontAlgn="base" hangingPunct="0">
              <a:spcBef>
                <a:spcPct val="0"/>
              </a:spcBef>
              <a:spcAft>
                <a:spcPct val="0"/>
              </a:spcAft>
              <a:buClrTx/>
              <a:buNone/>
              <a:defRPr/>
            </a:pPr>
            <a:r>
              <a:rPr lang="en-US" sz="1200" dirty="0">
                <a:solidFill>
                  <a:schemeClr val="bg1"/>
                </a:solidFill>
              </a:rPr>
              <a:t>© 2019 Cengage. All rights reserved</a:t>
            </a:r>
            <a:r>
              <a:rPr lang="en-US" sz="1200" dirty="0">
                <a:solidFill>
                  <a:schemeClr val="bg1"/>
                </a:solidFill>
                <a:ea typeface="ＭＳ Ｐゴシック" charset="-128"/>
              </a:rPr>
              <a:t>.</a:t>
            </a:r>
            <a:endParaRPr lang="en-US" sz="1200" dirty="0">
              <a:solidFill>
                <a:schemeClr val="bg1"/>
              </a:solidFill>
            </a:endParaRPr>
          </a:p>
        </p:txBody>
      </p:sp>
      <p:pic>
        <p:nvPicPr>
          <p:cNvPr id="8" name="Picture 2" title="Cengage Logo"/>
          <p:cNvPicPr>
            <a:picLocks noGrp="1" noChangeAspect="1" noChangeArrowheads="1"/>
          </p:cNvPicPr>
          <p:nvPr>
            <p:ph type="pic" sz="quarter" idx="17"/>
          </p:nvPr>
        </p:nvPicPr>
        <p:blipFill>
          <a:blip r:embed="rId3" cstate="print">
            <a:extLst>
              <a:ext uri="{28A0092B-C50C-407E-A947-70E740481C1C}">
                <a14:useLocalDpi xmlns:a14="http://schemas.microsoft.com/office/drawing/2010/main" val="0"/>
              </a:ext>
            </a:extLst>
          </a:blip>
          <a:stretch>
            <a:fillRect/>
          </a:stretch>
        </p:blipFill>
        <p:spPr bwMode="auto">
          <a:xfrm>
            <a:off x="110166" y="6400800"/>
            <a:ext cx="1375823" cy="307586"/>
          </a:xfrm>
          <a:prstGeom prst="rect">
            <a:avLst/>
          </a:prstGeom>
          <a:solidFill>
            <a:srgbClr val="71705E"/>
          </a:solidFill>
          <a:extLst/>
        </p:spPr>
      </p:pic>
    </p:spTree>
    <p:extLst>
      <p:ext uri="{BB962C8B-B14F-4D97-AF65-F5344CB8AC3E}">
        <p14:creationId xmlns:p14="http://schemas.microsoft.com/office/powerpoint/2010/main" val="2830736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Early Sociological Theorists</a:t>
            </a:r>
          </a:p>
        </p:txBody>
      </p:sp>
      <p:sp>
        <p:nvSpPr>
          <p:cNvPr id="7" name="Content Placeholder 6"/>
          <p:cNvSpPr>
            <a:spLocks noGrp="1"/>
          </p:cNvSpPr>
          <p:nvPr>
            <p:ph idx="1"/>
          </p:nvPr>
        </p:nvSpPr>
        <p:spPr>
          <a:xfrm>
            <a:off x="3000215" y="1295400"/>
            <a:ext cx="5598123" cy="4830763"/>
          </a:xfrm>
        </p:spPr>
        <p:txBody>
          <a:bodyPr/>
          <a:lstStyle/>
          <a:p>
            <a:r>
              <a:rPr lang="en-US" dirty="0"/>
              <a:t>Émile Durkheim</a:t>
            </a:r>
          </a:p>
          <a:p>
            <a:pPr lvl="1"/>
            <a:r>
              <a:rPr lang="en-US" dirty="0"/>
              <a:t>Studied How Social Forces Affect Behavior</a:t>
            </a:r>
          </a:p>
          <a:p>
            <a:pPr lvl="1"/>
            <a:r>
              <a:rPr lang="en-US" altLang="en-US" dirty="0"/>
              <a:t>Identified “Social Integration” – Degree to Which People Are Tied to Social Group</a:t>
            </a:r>
          </a:p>
          <a:p>
            <a:pPr lvl="2"/>
            <a:r>
              <a:rPr lang="en-US" altLang="en-US" dirty="0"/>
              <a:t>People who have weaker social ties are more likely to commit suicide </a:t>
            </a:r>
          </a:p>
          <a:p>
            <a:pPr lvl="1"/>
            <a:endParaRPr lang="en-US" altLang="en-US" dirty="0"/>
          </a:p>
          <a:p>
            <a:pPr lvl="1"/>
            <a:endParaRPr lang="en-US" dirty="0"/>
          </a:p>
          <a:p>
            <a:pPr lvl="1"/>
            <a:endParaRPr lang="en-US" dirty="0"/>
          </a:p>
        </p:txBody>
      </p:sp>
      <p:pic>
        <p:nvPicPr>
          <p:cNvPr id="4" name="Picture Placeholder 9" descr="A black and white portrait shows Émile Durkheim." title="Early Sociological Theorists (continued 1)">
            <a:extLst>
              <a:ext uri="{FF2B5EF4-FFF2-40B4-BE49-F238E27FC236}">
                <a16:creationId xmlns:a16="http://schemas.microsoft.com/office/drawing/2014/main" id="{CF6A28ED-97A4-493A-8D04-8BC7BD458C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5637" y="2043545"/>
            <a:ext cx="3000215" cy="3840030"/>
          </a:xfrm>
          <a:prstGeom prst="rect">
            <a:avLst/>
          </a:prstGeom>
        </p:spPr>
      </p:pic>
    </p:spTree>
    <p:extLst>
      <p:ext uri="{BB962C8B-B14F-4D97-AF65-F5344CB8AC3E}">
        <p14:creationId xmlns:p14="http://schemas.microsoft.com/office/powerpoint/2010/main" val="4081543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a:extLst>
              <a:ext uri="{FF2B5EF4-FFF2-40B4-BE49-F238E27FC236}">
                <a16:creationId xmlns:a16="http://schemas.microsoft.com/office/drawing/2014/main" id="{612B228A-2F9D-423C-ADBD-0AF8CD392251}"/>
              </a:ext>
            </a:extLst>
          </p:cNvPr>
          <p:cNvSpPr>
            <a:spLocks noChangeArrowheads="1"/>
          </p:cNvSpPr>
          <p:nvPr/>
        </p:nvSpPr>
        <p:spPr bwMode="auto">
          <a:xfrm>
            <a:off x="5534890" y="1959171"/>
            <a:ext cx="3456709"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US" altLang="en-US" sz="2000" dirty="0"/>
              <a:t>Durkheim believed that modern societies produce feelings of isolation, much of which come from the division of labor. In contrast, members of traditional societies, who work alongside family and neighbors and participate in similar activities, experience a high degree of social integration. </a:t>
            </a:r>
          </a:p>
        </p:txBody>
      </p:sp>
      <p:pic>
        <p:nvPicPr>
          <p:cNvPr id="29699" name="Picture 2">
            <a:extLst>
              <a:ext uri="{FF2B5EF4-FFF2-40B4-BE49-F238E27FC236}">
                <a16:creationId xmlns:a16="http://schemas.microsoft.com/office/drawing/2014/main" id="{A59DFD32-F635-47C6-B967-54AC405ECC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663575"/>
            <a:ext cx="2895600" cy="375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3">
            <a:extLst>
              <a:ext uri="{FF2B5EF4-FFF2-40B4-BE49-F238E27FC236}">
                <a16:creationId xmlns:a16="http://schemas.microsoft.com/office/drawing/2014/main" id="{59F70BF1-BC46-4EB7-AF43-8F5151641E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3352800"/>
            <a:ext cx="4038600" cy="268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Early Sociological Theorists</a:t>
            </a:r>
          </a:p>
        </p:txBody>
      </p:sp>
      <p:sp>
        <p:nvSpPr>
          <p:cNvPr id="7" name="Content Placeholder 6"/>
          <p:cNvSpPr>
            <a:spLocks noGrp="1"/>
          </p:cNvSpPr>
          <p:nvPr>
            <p:ph idx="1"/>
          </p:nvPr>
        </p:nvSpPr>
        <p:spPr>
          <a:xfrm>
            <a:off x="2898234" y="1295400"/>
            <a:ext cx="6078376" cy="4830763"/>
          </a:xfrm>
        </p:spPr>
        <p:txBody>
          <a:bodyPr>
            <a:normAutofit/>
          </a:bodyPr>
          <a:lstStyle/>
          <a:p>
            <a:r>
              <a:rPr lang="en-US" dirty="0"/>
              <a:t>Karl Marx</a:t>
            </a:r>
          </a:p>
          <a:p>
            <a:pPr lvl="1"/>
            <a:r>
              <a:rPr lang="en-US" dirty="0"/>
              <a:t>Most influential social scientist</a:t>
            </a:r>
          </a:p>
          <a:p>
            <a:pPr lvl="1"/>
            <a:r>
              <a:rPr lang="en-US" dirty="0"/>
              <a:t>Viewed development of capitalism as a social change</a:t>
            </a:r>
          </a:p>
          <a:p>
            <a:pPr lvl="1"/>
            <a:r>
              <a:rPr lang="en-US" altLang="en-US" dirty="0"/>
              <a:t>Engine of Human History is Class Conflict</a:t>
            </a:r>
            <a:endParaRPr lang="en-US" dirty="0"/>
          </a:p>
          <a:p>
            <a:pPr lvl="1"/>
            <a:endParaRPr lang="en-US" dirty="0"/>
          </a:p>
          <a:p>
            <a:r>
              <a:rPr lang="en-US" altLang="en-US" dirty="0"/>
              <a:t>Introduced Conflict Theory</a:t>
            </a:r>
          </a:p>
          <a:p>
            <a:pPr lvl="1"/>
            <a:r>
              <a:rPr lang="en-US" altLang="en-US" dirty="0"/>
              <a:t>The Bourgeoisie vs. The Proletariat</a:t>
            </a:r>
          </a:p>
          <a:p>
            <a:pPr lvl="2"/>
            <a:r>
              <a:rPr lang="en-US" altLang="en-US" dirty="0"/>
              <a:t>Capitalists vs. the Exploited Workers </a:t>
            </a:r>
          </a:p>
          <a:p>
            <a:pPr lvl="1"/>
            <a:endParaRPr lang="en-US" altLang="en-US" dirty="0"/>
          </a:p>
          <a:p>
            <a:pPr marL="457200" lvl="1" indent="0">
              <a:buNone/>
            </a:pPr>
            <a:endParaRPr lang="en-IN" dirty="0"/>
          </a:p>
        </p:txBody>
      </p:sp>
      <p:pic>
        <p:nvPicPr>
          <p:cNvPr id="5" name="Picture Placeholder 10" descr="A black and white portrait shows Karl Marx." title="Early Sociological Theorists (continued 1)">
            <a:extLst>
              <a:ext uri="{FF2B5EF4-FFF2-40B4-BE49-F238E27FC236}">
                <a16:creationId xmlns:a16="http://schemas.microsoft.com/office/drawing/2014/main" id="{5CC39791-A62C-4A6A-ABB9-7E99887D1C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391" y="1524000"/>
            <a:ext cx="2730842" cy="2548127"/>
          </a:xfrm>
          <a:prstGeom prst="rect">
            <a:avLst/>
          </a:prstGeom>
        </p:spPr>
      </p:pic>
    </p:spTree>
    <p:extLst>
      <p:ext uri="{BB962C8B-B14F-4D97-AF65-F5344CB8AC3E}">
        <p14:creationId xmlns:p14="http://schemas.microsoft.com/office/powerpoint/2010/main" val="168752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Early Sociological Theorists</a:t>
            </a:r>
          </a:p>
        </p:txBody>
      </p:sp>
      <p:sp>
        <p:nvSpPr>
          <p:cNvPr id="7" name="Content Placeholder 6"/>
          <p:cNvSpPr>
            <a:spLocks noGrp="1"/>
          </p:cNvSpPr>
          <p:nvPr>
            <p:ph idx="1"/>
          </p:nvPr>
        </p:nvSpPr>
        <p:spPr/>
        <p:txBody>
          <a:bodyPr>
            <a:normAutofit fontScale="92500" lnSpcReduction="10000"/>
          </a:bodyPr>
          <a:lstStyle/>
          <a:p>
            <a:r>
              <a:rPr lang="en-US" dirty="0"/>
              <a:t>Max Weber</a:t>
            </a:r>
          </a:p>
          <a:p>
            <a:pPr lvl="1"/>
            <a:r>
              <a:rPr lang="en-US" dirty="0"/>
              <a:t>Social organization</a:t>
            </a:r>
          </a:p>
          <a:p>
            <a:pPr lvl="1"/>
            <a:r>
              <a:rPr lang="en-US" dirty="0"/>
              <a:t>Subjective understanding of behavior</a:t>
            </a:r>
          </a:p>
          <a:p>
            <a:pPr marL="457200" lvl="1" indent="0">
              <a:buNone/>
            </a:pPr>
            <a:endParaRPr lang="en-US" dirty="0"/>
          </a:p>
          <a:p>
            <a:r>
              <a:rPr lang="en-US" dirty="0"/>
              <a:t>Jane Addams</a:t>
            </a:r>
          </a:p>
          <a:p>
            <a:pPr lvl="1"/>
            <a:r>
              <a:rPr lang="en-US" dirty="0"/>
              <a:t>Leader in the women’s suffrage movement</a:t>
            </a:r>
          </a:p>
          <a:p>
            <a:pPr lvl="1"/>
            <a:r>
              <a:rPr lang="en-US" dirty="0"/>
              <a:t>Awarded Nobel Peace Prize</a:t>
            </a:r>
          </a:p>
          <a:p>
            <a:pPr lvl="1"/>
            <a:endParaRPr lang="en-US" dirty="0"/>
          </a:p>
          <a:p>
            <a:pPr marL="457200" indent="-457200"/>
            <a:r>
              <a:rPr lang="en-US" sz="2400" dirty="0"/>
              <a:t>W.E.B Du </a:t>
            </a:r>
            <a:r>
              <a:rPr lang="en-US" sz="2400" dirty="0" err="1"/>
              <a:t>Bois</a:t>
            </a:r>
            <a:endParaRPr lang="en-US" sz="2400" dirty="0"/>
          </a:p>
          <a:p>
            <a:pPr lvl="1"/>
            <a:r>
              <a:rPr lang="en-US" dirty="0"/>
              <a:t>Examined oppressive effects of race and class</a:t>
            </a:r>
          </a:p>
          <a:p>
            <a:pPr lvl="1"/>
            <a:r>
              <a:rPr lang="en-US" dirty="0"/>
              <a:t>Played a key role in reshaping black–white relations in America</a:t>
            </a:r>
          </a:p>
          <a:p>
            <a:pPr marL="457200" lvl="1" indent="0">
              <a:buNone/>
            </a:pPr>
            <a:endParaRPr lang="en-US" dirty="0"/>
          </a:p>
        </p:txBody>
      </p:sp>
    </p:spTree>
    <p:extLst>
      <p:ext uri="{BB962C8B-B14F-4D97-AF65-F5344CB8AC3E}">
        <p14:creationId xmlns:p14="http://schemas.microsoft.com/office/powerpoint/2010/main" val="3702049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Functionalism</a:t>
            </a:r>
          </a:p>
        </p:txBody>
      </p:sp>
      <p:sp>
        <p:nvSpPr>
          <p:cNvPr id="3" name="Content Placeholder 2"/>
          <p:cNvSpPr>
            <a:spLocks noGrp="1"/>
          </p:cNvSpPr>
          <p:nvPr>
            <p:ph idx="1"/>
          </p:nvPr>
        </p:nvSpPr>
        <p:spPr/>
        <p:txBody>
          <a:bodyPr/>
          <a:lstStyle/>
          <a:p>
            <a:r>
              <a:rPr lang="en-US" dirty="0"/>
              <a:t>Views society as a complex system of interrelated  parts that work together to maintain stability </a:t>
            </a:r>
          </a:p>
          <a:p>
            <a:r>
              <a:rPr lang="en-US" dirty="0"/>
              <a:t>Each institution or social group has structures</a:t>
            </a:r>
          </a:p>
          <a:p>
            <a:r>
              <a:rPr lang="en-US" dirty="0"/>
              <a:t>Each structure fulfills a certain function</a:t>
            </a:r>
          </a:p>
          <a:p>
            <a:pPr lvl="1"/>
            <a:r>
              <a:rPr lang="en-US" b="1" dirty="0"/>
              <a:t>Dysfunctions </a:t>
            </a:r>
            <a:r>
              <a:rPr lang="en-US" dirty="0"/>
              <a:t>negatively impact society</a:t>
            </a:r>
          </a:p>
          <a:p>
            <a:pPr lvl="1"/>
            <a:r>
              <a:rPr lang="en-US" dirty="0"/>
              <a:t>Includes </a:t>
            </a:r>
            <a:r>
              <a:rPr lang="en-US" b="1" dirty="0"/>
              <a:t>manifest</a:t>
            </a:r>
            <a:r>
              <a:rPr lang="en-US" dirty="0"/>
              <a:t> and </a:t>
            </a:r>
            <a:r>
              <a:rPr lang="en-US" b="1" dirty="0"/>
              <a:t>latent</a:t>
            </a:r>
            <a:r>
              <a:rPr lang="en-US" dirty="0"/>
              <a:t> </a:t>
            </a:r>
            <a:r>
              <a:rPr lang="en-US" b="1" dirty="0"/>
              <a:t>functions</a:t>
            </a:r>
          </a:p>
          <a:p>
            <a:pPr lvl="1"/>
            <a:r>
              <a:rPr lang="en-US" dirty="0"/>
              <a:t>Ignores social change and the inequality maintained by powerful people</a:t>
            </a:r>
          </a:p>
        </p:txBody>
      </p:sp>
    </p:spTree>
    <p:extLst>
      <p:ext uri="{BB962C8B-B14F-4D97-AF65-F5344CB8AC3E}">
        <p14:creationId xmlns:p14="http://schemas.microsoft.com/office/powerpoint/2010/main" val="4290006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Functionalism: Application</a:t>
            </a:r>
          </a:p>
        </p:txBody>
      </p:sp>
      <p:sp>
        <p:nvSpPr>
          <p:cNvPr id="3" name="Content Placeholder 2"/>
          <p:cNvSpPr>
            <a:spLocks noGrp="1"/>
          </p:cNvSpPr>
          <p:nvPr>
            <p:ph idx="1"/>
          </p:nvPr>
        </p:nvSpPr>
        <p:spPr/>
        <p:txBody>
          <a:bodyPr/>
          <a:lstStyle/>
          <a:p>
            <a:r>
              <a:rPr lang="en-US" dirty="0"/>
              <a:t>A school uniform</a:t>
            </a:r>
          </a:p>
          <a:p>
            <a:pPr lvl="1"/>
            <a:r>
              <a:rPr lang="en-US" dirty="0"/>
              <a:t>What are the manifest functions?</a:t>
            </a:r>
          </a:p>
          <a:p>
            <a:pPr lvl="1"/>
            <a:r>
              <a:rPr lang="en-US" dirty="0"/>
              <a:t>What are the latent functions?</a:t>
            </a:r>
          </a:p>
          <a:p>
            <a:pPr lvl="1"/>
            <a:r>
              <a:rPr lang="en-US" dirty="0"/>
              <a:t>What are the dysfunctions?</a:t>
            </a:r>
          </a:p>
          <a:p>
            <a:r>
              <a:rPr lang="en-US" dirty="0"/>
              <a:t>A fast-food restaurant</a:t>
            </a:r>
          </a:p>
          <a:p>
            <a:pPr lvl="1"/>
            <a:r>
              <a:rPr lang="en-US" dirty="0"/>
              <a:t>What are the manifest functions?</a:t>
            </a:r>
          </a:p>
          <a:p>
            <a:pPr lvl="1"/>
            <a:r>
              <a:rPr lang="en-US" dirty="0"/>
              <a:t>What are the latent functions?</a:t>
            </a:r>
          </a:p>
          <a:p>
            <a:pPr lvl="1"/>
            <a:r>
              <a:rPr lang="en-US" dirty="0"/>
              <a:t>What are the dysfunctions?</a:t>
            </a:r>
          </a:p>
        </p:txBody>
      </p:sp>
    </p:spTree>
    <p:extLst>
      <p:ext uri="{BB962C8B-B14F-4D97-AF65-F5344CB8AC3E}">
        <p14:creationId xmlns:p14="http://schemas.microsoft.com/office/powerpoint/2010/main" val="2389472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Conflict Theory</a:t>
            </a:r>
          </a:p>
        </p:txBody>
      </p:sp>
      <p:sp>
        <p:nvSpPr>
          <p:cNvPr id="3" name="Content Placeholder 2"/>
          <p:cNvSpPr>
            <a:spLocks noGrp="1"/>
          </p:cNvSpPr>
          <p:nvPr>
            <p:ph idx="1"/>
          </p:nvPr>
        </p:nvSpPr>
        <p:spPr/>
        <p:txBody>
          <a:bodyPr/>
          <a:lstStyle/>
          <a:p>
            <a:r>
              <a:rPr lang="en-US" dirty="0"/>
              <a:t>Examines how and why groups disagree, struggle over power, and compete for scarce resources</a:t>
            </a:r>
          </a:p>
          <a:p>
            <a:r>
              <a:rPr lang="en-US" dirty="0"/>
              <a:t>Perceives continuous tension between haves and have-nots</a:t>
            </a:r>
          </a:p>
          <a:p>
            <a:r>
              <a:rPr lang="en-US" dirty="0"/>
              <a:t>Explains how societies create and cope with disagreements</a:t>
            </a:r>
          </a:p>
          <a:p>
            <a:r>
              <a:rPr lang="en-US" dirty="0"/>
              <a:t>Overemphasizes competition and coercion</a:t>
            </a:r>
          </a:p>
        </p:txBody>
      </p:sp>
    </p:spTree>
    <p:extLst>
      <p:ext uri="{BB962C8B-B14F-4D97-AF65-F5344CB8AC3E}">
        <p14:creationId xmlns:p14="http://schemas.microsoft.com/office/powerpoint/2010/main" val="19707116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Conflict Theory: Application </a:t>
            </a:r>
          </a:p>
        </p:txBody>
      </p:sp>
      <p:sp>
        <p:nvSpPr>
          <p:cNvPr id="3" name="Content Placeholder 2"/>
          <p:cNvSpPr>
            <a:spLocks noGrp="1"/>
          </p:cNvSpPr>
          <p:nvPr>
            <p:ph idx="1"/>
          </p:nvPr>
        </p:nvSpPr>
        <p:spPr/>
        <p:txBody>
          <a:bodyPr>
            <a:normAutofit/>
          </a:bodyPr>
          <a:lstStyle/>
          <a:p>
            <a:pPr marL="0" indent="0">
              <a:buNone/>
            </a:pPr>
            <a:endParaRPr lang="en-US" sz="2400" dirty="0"/>
          </a:p>
          <a:p>
            <a:pPr marL="0" indent="0">
              <a:buNone/>
            </a:pPr>
            <a:r>
              <a:rPr lang="en-US" sz="2400" dirty="0"/>
              <a:t>The struggle amongst these two groups can be identified as:</a:t>
            </a:r>
          </a:p>
          <a:p>
            <a:r>
              <a:rPr lang="en-US" sz="2400" dirty="0"/>
              <a:t> Social class</a:t>
            </a:r>
          </a:p>
          <a:p>
            <a:r>
              <a:rPr lang="en-US" sz="2400" dirty="0"/>
              <a:t> Race and ethnicity </a:t>
            </a:r>
          </a:p>
          <a:p>
            <a:r>
              <a:rPr lang="en-US" sz="2400" dirty="0"/>
              <a:t> Gender </a:t>
            </a:r>
          </a:p>
          <a:p>
            <a:r>
              <a:rPr lang="en-US" sz="2400" dirty="0"/>
              <a:t> Other dimensions of society’s hierarchy </a:t>
            </a:r>
          </a:p>
          <a:p>
            <a:endParaRPr lang="en-US" sz="2400" dirty="0"/>
          </a:p>
          <a:p>
            <a:pPr marL="0" indent="0" algn="ctr">
              <a:buNone/>
            </a:pPr>
            <a:r>
              <a:rPr lang="en-US" sz="2400" dirty="0"/>
              <a:t>Conflict theory assumes that fundamental social change is needed to address society’s many inequalities </a:t>
            </a:r>
          </a:p>
        </p:txBody>
      </p:sp>
    </p:spTree>
    <p:extLst>
      <p:ext uri="{BB962C8B-B14F-4D97-AF65-F5344CB8AC3E}">
        <p14:creationId xmlns:p14="http://schemas.microsoft.com/office/powerpoint/2010/main" val="3152765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Symbolic Interaction</a:t>
            </a:r>
          </a:p>
        </p:txBody>
      </p:sp>
      <p:sp>
        <p:nvSpPr>
          <p:cNvPr id="3" name="Content Placeholder 2"/>
          <p:cNvSpPr>
            <a:spLocks noGrp="1"/>
          </p:cNvSpPr>
          <p:nvPr>
            <p:ph idx="1"/>
          </p:nvPr>
        </p:nvSpPr>
        <p:spPr/>
        <p:txBody>
          <a:bodyPr/>
          <a:lstStyle/>
          <a:p>
            <a:r>
              <a:rPr lang="en-US" dirty="0"/>
              <a:t>Examines individual’s everyday behavior through the communication of knowledge, ideas, beliefs, and attitudes</a:t>
            </a:r>
          </a:p>
          <a:p>
            <a:r>
              <a:rPr lang="en-US" dirty="0"/>
              <a:t>Bases actions on </a:t>
            </a:r>
            <a:r>
              <a:rPr lang="en-US" b="1" dirty="0"/>
              <a:t>social</a:t>
            </a:r>
            <a:r>
              <a:rPr lang="en-US" dirty="0"/>
              <a:t> </a:t>
            </a:r>
            <a:r>
              <a:rPr lang="en-US" b="1" dirty="0"/>
              <a:t>interaction</a:t>
            </a:r>
          </a:p>
          <a:p>
            <a:r>
              <a:rPr lang="en-US" dirty="0"/>
              <a:t>Examines communication via symbols in everyday life</a:t>
            </a:r>
          </a:p>
          <a:p>
            <a:r>
              <a:rPr lang="en-US" dirty="0"/>
              <a:t>Overlooks the influence of macro-level factors</a:t>
            </a:r>
          </a:p>
        </p:txBody>
      </p:sp>
    </p:spTree>
    <p:extLst>
      <p:ext uri="{BB962C8B-B14F-4D97-AF65-F5344CB8AC3E}">
        <p14:creationId xmlns:p14="http://schemas.microsoft.com/office/powerpoint/2010/main" val="25443042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Symbolic Interaction: Application </a:t>
            </a:r>
          </a:p>
        </p:txBody>
      </p:sp>
      <p:sp>
        <p:nvSpPr>
          <p:cNvPr id="3" name="Content Placeholder 2"/>
          <p:cNvSpPr>
            <a:spLocks noGrp="1"/>
          </p:cNvSpPr>
          <p:nvPr>
            <p:ph idx="1"/>
          </p:nvPr>
        </p:nvSpPr>
        <p:spPr/>
        <p:txBody>
          <a:bodyPr/>
          <a:lstStyle/>
          <a:p>
            <a:pPr marL="457200" lvl="1" indent="0">
              <a:buNone/>
            </a:pPr>
            <a:endParaRPr lang="en-US" altLang="en-US" sz="2800" dirty="0"/>
          </a:p>
          <a:p>
            <a:pPr marL="457200" lvl="1" indent="0">
              <a:buNone/>
            </a:pPr>
            <a:r>
              <a:rPr lang="en-US" altLang="en-US" sz="2800" dirty="0"/>
              <a:t>Changing meaning of symbols affects expectations</a:t>
            </a:r>
          </a:p>
          <a:p>
            <a:pPr lvl="2"/>
            <a:r>
              <a:rPr lang="en-US" altLang="en-US" sz="2600" dirty="0"/>
              <a:t>The Meaning of Marriage</a:t>
            </a:r>
          </a:p>
          <a:p>
            <a:pPr marL="914400" lvl="2" indent="0">
              <a:buNone/>
            </a:pPr>
            <a:endParaRPr lang="en-US" altLang="en-US" sz="2600" dirty="0"/>
          </a:p>
          <a:p>
            <a:pPr lvl="2"/>
            <a:r>
              <a:rPr lang="en-US" altLang="en-US" sz="2600" dirty="0"/>
              <a:t>The Meaning of Divorce</a:t>
            </a:r>
          </a:p>
          <a:p>
            <a:pPr marL="914400" lvl="2" indent="0">
              <a:buNone/>
            </a:pPr>
            <a:endParaRPr lang="en-US" altLang="en-US" sz="2600" dirty="0"/>
          </a:p>
          <a:p>
            <a:pPr lvl="2"/>
            <a:r>
              <a:rPr lang="en-US" altLang="en-US" sz="2600" dirty="0"/>
              <a:t>The Meaning of Parenthood</a:t>
            </a:r>
          </a:p>
          <a:p>
            <a:pPr marL="914400" lvl="2" indent="0">
              <a:buNone/>
            </a:pPr>
            <a:endParaRPr lang="en-US" altLang="en-US" sz="2600" dirty="0"/>
          </a:p>
          <a:p>
            <a:pPr lvl="2"/>
            <a:r>
              <a:rPr lang="en-US" altLang="en-US" sz="2600" dirty="0"/>
              <a:t>The Meaning of Love </a:t>
            </a:r>
          </a:p>
        </p:txBody>
      </p:sp>
    </p:spTree>
    <p:extLst>
      <p:ext uri="{BB962C8B-B14F-4D97-AF65-F5344CB8AC3E}">
        <p14:creationId xmlns:p14="http://schemas.microsoft.com/office/powerpoint/2010/main" val="4170424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Sociology</a:t>
            </a:r>
          </a:p>
        </p:txBody>
      </p:sp>
      <p:sp>
        <p:nvSpPr>
          <p:cNvPr id="3" name="Content Placeholder 2"/>
          <p:cNvSpPr>
            <a:spLocks noGrp="1"/>
          </p:cNvSpPr>
          <p:nvPr>
            <p:ph idx="1"/>
          </p:nvPr>
        </p:nvSpPr>
        <p:spPr>
          <a:xfrm>
            <a:off x="4572000" y="1295400"/>
            <a:ext cx="4404610" cy="4830763"/>
          </a:xfrm>
        </p:spPr>
        <p:txBody>
          <a:bodyPr>
            <a:normAutofit/>
          </a:bodyPr>
          <a:lstStyle/>
          <a:p>
            <a:pPr marL="0" indent="0">
              <a:buNone/>
            </a:pPr>
            <a:endParaRPr lang="en-US" sz="2400" dirty="0"/>
          </a:p>
          <a:p>
            <a:pPr marL="0" indent="0">
              <a:buNone/>
            </a:pPr>
            <a:r>
              <a:rPr lang="en-US" sz="2400" dirty="0"/>
              <a:t>Scientific study of human behavior</a:t>
            </a:r>
          </a:p>
          <a:p>
            <a:pPr lvl="1"/>
            <a:r>
              <a:rPr lang="en-US" sz="2000" dirty="0"/>
              <a:t>Implies that social behavior is regular and patterned</a:t>
            </a:r>
          </a:p>
          <a:p>
            <a:pPr lvl="1"/>
            <a:r>
              <a:rPr lang="en-US" sz="2000" dirty="0"/>
              <a:t>Takes place between individuals, small groups, large organizations, and societies</a:t>
            </a:r>
          </a:p>
        </p:txBody>
      </p:sp>
      <p:pic>
        <p:nvPicPr>
          <p:cNvPr id="4" name="Picture 4">
            <a:extLst>
              <a:ext uri="{FF2B5EF4-FFF2-40B4-BE49-F238E27FC236}">
                <a16:creationId xmlns:a16="http://schemas.microsoft.com/office/drawing/2014/main" id="{618EC83E-0004-435C-BDF9-F4BBB9146C7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0218" y="1441451"/>
            <a:ext cx="4211782" cy="4384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81849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a:extLst>
              <a:ext uri="{FF2B5EF4-FFF2-40B4-BE49-F238E27FC236}">
                <a16:creationId xmlns:a16="http://schemas.microsoft.com/office/drawing/2014/main" id="{5B1067FA-5AE3-433C-A05F-C8EE0A4A4374}"/>
              </a:ext>
            </a:extLst>
          </p:cNvPr>
          <p:cNvSpPr>
            <a:spLocks noGrp="1"/>
          </p:cNvSpPr>
          <p:nvPr>
            <p:ph type="title"/>
          </p:nvPr>
        </p:nvSpPr>
        <p:spPr>
          <a:xfrm>
            <a:off x="457200" y="180109"/>
            <a:ext cx="8229600" cy="1143000"/>
          </a:xfrm>
        </p:spPr>
        <p:txBody>
          <a:bodyPr/>
          <a:lstStyle/>
          <a:p>
            <a:r>
              <a:rPr lang="en-US" altLang="en-US" i="1" dirty="0"/>
              <a:t>Levels of Analysis: Macro and Micro</a:t>
            </a:r>
          </a:p>
        </p:txBody>
      </p:sp>
      <p:sp>
        <p:nvSpPr>
          <p:cNvPr id="67587" name="Content Placeholder 2">
            <a:extLst>
              <a:ext uri="{FF2B5EF4-FFF2-40B4-BE49-F238E27FC236}">
                <a16:creationId xmlns:a16="http://schemas.microsoft.com/office/drawing/2014/main" id="{6BB77FC5-B3F1-43D7-BA78-B4CFFA65D629}"/>
              </a:ext>
            </a:extLst>
          </p:cNvPr>
          <p:cNvSpPr>
            <a:spLocks noGrp="1"/>
          </p:cNvSpPr>
          <p:nvPr>
            <p:ph idx="1"/>
          </p:nvPr>
        </p:nvSpPr>
        <p:spPr>
          <a:xfrm>
            <a:off x="381000" y="1676400"/>
            <a:ext cx="8229600" cy="4724400"/>
          </a:xfrm>
        </p:spPr>
        <p:txBody>
          <a:bodyPr>
            <a:normAutofit/>
          </a:bodyPr>
          <a:lstStyle/>
          <a:p>
            <a:r>
              <a:rPr lang="en-US" altLang="en-US" sz="2800" dirty="0"/>
              <a:t>Functionalists and Conflict Theorists </a:t>
            </a:r>
          </a:p>
          <a:p>
            <a:pPr lvl="1"/>
            <a:r>
              <a:rPr lang="en-US" altLang="en-US" sz="2600" i="1" dirty="0"/>
              <a:t>Macro Level: </a:t>
            </a:r>
            <a:r>
              <a:rPr lang="en-US" altLang="en-US" sz="2600" dirty="0"/>
              <a:t>large scale patterns of society </a:t>
            </a:r>
          </a:p>
          <a:p>
            <a:pPr marL="457200" lvl="1" indent="0">
              <a:buNone/>
            </a:pPr>
            <a:endParaRPr lang="en-US" altLang="en-US" sz="2600" dirty="0"/>
          </a:p>
          <a:p>
            <a:r>
              <a:rPr lang="en-US" altLang="en-US" sz="2800" dirty="0"/>
              <a:t>Symbolic Interactionists </a:t>
            </a:r>
          </a:p>
          <a:p>
            <a:pPr lvl="1"/>
            <a:r>
              <a:rPr lang="en-US" altLang="en-US" sz="2600" dirty="0"/>
              <a:t> </a:t>
            </a:r>
            <a:r>
              <a:rPr lang="en-US" altLang="en-US" sz="2600" i="1" dirty="0"/>
              <a:t>Micro Level: </a:t>
            </a:r>
            <a:r>
              <a:rPr lang="en-US" altLang="en-US" sz="2600" dirty="0"/>
              <a:t>small scale patterns of society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dirty="0"/>
              <a:t>Leading Contemporary Perspectives in Sociology</a:t>
            </a:r>
          </a:p>
        </p:txBody>
      </p:sp>
      <p:graphicFrame>
        <p:nvGraphicFramePr>
          <p:cNvPr id="15" name="Table Placeholder 14"/>
          <p:cNvGraphicFramePr>
            <a:graphicFrameLocks noGrp="1"/>
          </p:cNvGraphicFramePr>
          <p:nvPr>
            <p:ph type="tbl" sz="quarter" idx="13"/>
            <p:extLst>
              <p:ext uri="{D42A27DB-BD31-4B8C-83A1-F6EECF244321}">
                <p14:modId xmlns:p14="http://schemas.microsoft.com/office/powerpoint/2010/main" val="3450489818"/>
              </p:ext>
            </p:extLst>
          </p:nvPr>
        </p:nvGraphicFramePr>
        <p:xfrm>
          <a:off x="719569" y="1835728"/>
          <a:ext cx="7832238" cy="4108561"/>
        </p:xfrm>
        <a:graphic>
          <a:graphicData uri="http://schemas.openxmlformats.org/drawingml/2006/table">
            <a:tbl>
              <a:tblPr firstRow="1" bandRow="1">
                <a:tableStyleId>{5940675A-B579-460E-94D1-54222C63F5DA}</a:tableStyleId>
              </a:tblPr>
              <a:tblGrid>
                <a:gridCol w="1368633">
                  <a:extLst>
                    <a:ext uri="{9D8B030D-6E8A-4147-A177-3AD203B41FA5}">
                      <a16:colId xmlns:a16="http://schemas.microsoft.com/office/drawing/2014/main" val="20000"/>
                    </a:ext>
                  </a:extLst>
                </a:gridCol>
                <a:gridCol w="1864993">
                  <a:extLst>
                    <a:ext uri="{9D8B030D-6E8A-4147-A177-3AD203B41FA5}">
                      <a16:colId xmlns:a16="http://schemas.microsoft.com/office/drawing/2014/main" val="20001"/>
                    </a:ext>
                  </a:extLst>
                </a:gridCol>
                <a:gridCol w="1932056">
                  <a:extLst>
                    <a:ext uri="{9D8B030D-6E8A-4147-A177-3AD203B41FA5}">
                      <a16:colId xmlns:a16="http://schemas.microsoft.com/office/drawing/2014/main" val="20002"/>
                    </a:ext>
                  </a:extLst>
                </a:gridCol>
                <a:gridCol w="2666556">
                  <a:extLst>
                    <a:ext uri="{9D8B030D-6E8A-4147-A177-3AD203B41FA5}">
                      <a16:colId xmlns:a16="http://schemas.microsoft.com/office/drawing/2014/main" val="20004"/>
                    </a:ext>
                  </a:extLst>
                </a:gridCol>
              </a:tblGrid>
              <a:tr h="393672">
                <a:tc>
                  <a:txBody>
                    <a:bodyPr/>
                    <a:lstStyle/>
                    <a:p>
                      <a:r>
                        <a:rPr lang="en-US" sz="1200" b="1" dirty="0">
                          <a:solidFill>
                            <a:schemeClr val="bg1"/>
                          </a:solidFill>
                          <a:latin typeface="Arial" pitchFamily="34" charset="0"/>
                          <a:cs typeface="Arial" pitchFamily="34" charset="0"/>
                        </a:rPr>
                        <a:t>Theoretical</a:t>
                      </a:r>
                      <a:r>
                        <a:rPr lang="en-US" sz="1200" b="1" baseline="0" dirty="0">
                          <a:solidFill>
                            <a:schemeClr val="bg1"/>
                          </a:solidFill>
                          <a:latin typeface="Arial" pitchFamily="34" charset="0"/>
                          <a:cs typeface="Arial" pitchFamily="34" charset="0"/>
                        </a:rPr>
                        <a:t> Perspective</a:t>
                      </a:r>
                    </a:p>
                  </a:txBody>
                  <a:tcPr>
                    <a:solidFill>
                      <a:srgbClr val="71705E"/>
                    </a:solidFill>
                  </a:tcPr>
                </a:tc>
                <a:tc>
                  <a:txBody>
                    <a:bodyPr/>
                    <a:lstStyle/>
                    <a:p>
                      <a:r>
                        <a:rPr lang="en-US" sz="1200" b="1" dirty="0">
                          <a:solidFill>
                            <a:schemeClr val="bg1"/>
                          </a:solidFill>
                          <a:latin typeface="Arial" pitchFamily="34" charset="0"/>
                          <a:cs typeface="Arial" pitchFamily="34" charset="0"/>
                        </a:rPr>
                        <a:t>Functionalism</a:t>
                      </a:r>
                    </a:p>
                  </a:txBody>
                  <a:tcPr>
                    <a:solidFill>
                      <a:srgbClr val="71705E"/>
                    </a:solidFill>
                  </a:tcPr>
                </a:tc>
                <a:tc>
                  <a:txBody>
                    <a:bodyPr/>
                    <a:lstStyle/>
                    <a:p>
                      <a:r>
                        <a:rPr lang="en-US" sz="1200" b="1" dirty="0">
                          <a:solidFill>
                            <a:schemeClr val="bg1"/>
                          </a:solidFill>
                          <a:latin typeface="Arial" pitchFamily="34" charset="0"/>
                          <a:cs typeface="Arial" pitchFamily="34" charset="0"/>
                        </a:rPr>
                        <a:t>Conflict</a:t>
                      </a:r>
                    </a:p>
                  </a:txBody>
                  <a:tcPr>
                    <a:solidFill>
                      <a:srgbClr val="71705E"/>
                    </a:solidFill>
                  </a:tcPr>
                </a:tc>
                <a:tc>
                  <a:txBody>
                    <a:bodyPr/>
                    <a:lstStyle/>
                    <a:p>
                      <a:r>
                        <a:rPr lang="en-US" sz="1200" b="1" dirty="0">
                          <a:solidFill>
                            <a:schemeClr val="bg1"/>
                          </a:solidFill>
                          <a:latin typeface="Arial" pitchFamily="34" charset="0"/>
                          <a:cs typeface="Arial" pitchFamily="34" charset="0"/>
                        </a:rPr>
                        <a:t>Symbolic interaction</a:t>
                      </a:r>
                    </a:p>
                  </a:txBody>
                  <a:tcPr>
                    <a:solidFill>
                      <a:srgbClr val="71705E"/>
                    </a:solidFill>
                  </a:tcPr>
                </a:tc>
                <a:extLst>
                  <a:ext uri="{0D108BD9-81ED-4DB2-BD59-A6C34878D82A}">
                    <a16:rowId xmlns:a16="http://schemas.microsoft.com/office/drawing/2014/main" val="10000"/>
                  </a:ext>
                </a:extLst>
              </a:tr>
              <a:tr h="393672">
                <a:tc>
                  <a:txBody>
                    <a:bodyPr/>
                    <a:lstStyle/>
                    <a:p>
                      <a:r>
                        <a:rPr lang="en-US" sz="1200" dirty="0">
                          <a:latin typeface="Arial" pitchFamily="34" charset="0"/>
                          <a:cs typeface="Arial" pitchFamily="34" charset="0"/>
                        </a:rPr>
                        <a:t>Level of Analysis</a:t>
                      </a:r>
                    </a:p>
                  </a:txBody>
                  <a:tcPr/>
                </a:tc>
                <a:tc>
                  <a:txBody>
                    <a:bodyPr/>
                    <a:lstStyle/>
                    <a:p>
                      <a:r>
                        <a:rPr lang="en-US" sz="1200" dirty="0">
                          <a:latin typeface="Arial" pitchFamily="34" charset="0"/>
                          <a:cs typeface="Arial" pitchFamily="34" charset="0"/>
                        </a:rPr>
                        <a:t>Macro</a:t>
                      </a:r>
                    </a:p>
                  </a:txBody>
                  <a:tcPr/>
                </a:tc>
                <a:tc>
                  <a:txBody>
                    <a:bodyPr/>
                    <a:lstStyle/>
                    <a:p>
                      <a:r>
                        <a:rPr lang="en-US" sz="1200" dirty="0">
                          <a:latin typeface="Arial" pitchFamily="34" charset="0"/>
                          <a:cs typeface="Arial" pitchFamily="34" charset="0"/>
                        </a:rPr>
                        <a:t>Macro </a:t>
                      </a:r>
                    </a:p>
                  </a:txBody>
                  <a:tcPr/>
                </a:tc>
                <a:tc>
                  <a:txBody>
                    <a:bodyPr/>
                    <a:lstStyle/>
                    <a:p>
                      <a:r>
                        <a:rPr lang="en-US" sz="1200" dirty="0">
                          <a:latin typeface="Arial" pitchFamily="34" charset="0"/>
                          <a:cs typeface="Arial" pitchFamily="34" charset="0"/>
                        </a:rPr>
                        <a:t>Micro</a:t>
                      </a:r>
                    </a:p>
                  </a:txBody>
                  <a:tcPr/>
                </a:tc>
                <a:extLst>
                  <a:ext uri="{0D108BD9-81ED-4DB2-BD59-A6C34878D82A}">
                    <a16:rowId xmlns:a16="http://schemas.microsoft.com/office/drawing/2014/main" val="10001"/>
                  </a:ext>
                </a:extLst>
              </a:tr>
              <a:tr h="911717">
                <a:tc>
                  <a:txBody>
                    <a:bodyPr/>
                    <a:lstStyle/>
                    <a:p>
                      <a:r>
                        <a:rPr lang="en-US" sz="1200" dirty="0">
                          <a:latin typeface="Arial" pitchFamily="34" charset="0"/>
                          <a:cs typeface="Arial" pitchFamily="34" charset="0"/>
                        </a:rPr>
                        <a:t>Key Points </a:t>
                      </a:r>
                    </a:p>
                  </a:txBody>
                  <a:tcPr/>
                </a:tc>
                <a:tc>
                  <a:txBody>
                    <a:bodyPr/>
                    <a:lstStyle/>
                    <a:p>
                      <a:pPr marL="171450" indent="-171450">
                        <a:buClr>
                          <a:srgbClr val="71705E"/>
                        </a:buClr>
                        <a:buFont typeface="Arial" pitchFamily="34" charset="0"/>
                        <a:buChar char="•"/>
                      </a:pPr>
                      <a:r>
                        <a:rPr lang="en-US" sz="1200" dirty="0">
                          <a:latin typeface="Arial" pitchFamily="34" charset="0"/>
                          <a:cs typeface="Arial" pitchFamily="34" charset="0"/>
                        </a:rPr>
                        <a:t>Society is composed of interrelated</a:t>
                      </a:r>
                      <a:r>
                        <a:rPr lang="en-US" sz="1200" baseline="0" dirty="0">
                          <a:latin typeface="Arial" pitchFamily="34" charset="0"/>
                          <a:cs typeface="Arial" pitchFamily="34" charset="0"/>
                        </a:rPr>
                        <a:t> , mutually dependent parts.</a:t>
                      </a:r>
                      <a:endParaRPr lang="en-US" sz="1200" dirty="0">
                        <a:latin typeface="Arial" pitchFamily="34" charset="0"/>
                        <a:cs typeface="Arial" pitchFamily="34" charset="0"/>
                      </a:endParaRPr>
                    </a:p>
                  </a:txBody>
                  <a:tcPr/>
                </a:tc>
                <a:tc>
                  <a:txBody>
                    <a:bodyPr/>
                    <a:lstStyle/>
                    <a:p>
                      <a:pPr marL="171450" indent="-171450">
                        <a:buClr>
                          <a:srgbClr val="71705E"/>
                        </a:buClr>
                        <a:buFont typeface="Arial" pitchFamily="34" charset="0"/>
                        <a:buChar char="•"/>
                      </a:pPr>
                      <a:r>
                        <a:rPr lang="en-US" sz="1200" dirty="0">
                          <a:latin typeface="Arial" pitchFamily="34" charset="0"/>
                          <a:cs typeface="Arial" pitchFamily="34" charset="0"/>
                        </a:rPr>
                        <a:t>Life is a continuous</a:t>
                      </a:r>
                      <a:r>
                        <a:rPr lang="en-US" sz="1200" baseline="0" dirty="0">
                          <a:latin typeface="Arial" pitchFamily="34" charset="0"/>
                          <a:cs typeface="Arial" pitchFamily="34" charset="0"/>
                        </a:rPr>
                        <a:t> struggle between the haves and the have-nots.</a:t>
                      </a:r>
                      <a:endParaRPr lang="en-US" sz="1200" dirty="0">
                        <a:latin typeface="Arial" pitchFamily="34" charset="0"/>
                        <a:cs typeface="Arial" pitchFamily="34" charset="0"/>
                      </a:endParaRPr>
                    </a:p>
                  </a:txBody>
                  <a:tcPr/>
                </a:tc>
                <a:tc>
                  <a:txBody>
                    <a:bodyPr/>
                    <a:lstStyle/>
                    <a:p>
                      <a:pPr marL="171450" indent="-171450">
                        <a:buClr>
                          <a:srgbClr val="71705E"/>
                        </a:buClr>
                        <a:buFont typeface="Arial" pitchFamily="34" charset="0"/>
                        <a:buChar char="•"/>
                      </a:pPr>
                      <a:r>
                        <a:rPr lang="en-US" sz="1200" dirty="0">
                          <a:latin typeface="Arial" pitchFamily="34" charset="0"/>
                          <a:cs typeface="Arial" pitchFamily="34" charset="0"/>
                        </a:rPr>
                        <a:t>People</a:t>
                      </a:r>
                      <a:r>
                        <a:rPr lang="en-US" sz="1200" baseline="0" dirty="0">
                          <a:latin typeface="Arial" pitchFamily="34" charset="0"/>
                          <a:cs typeface="Arial" pitchFamily="34" charset="0"/>
                        </a:rPr>
                        <a:t> act on the basis of the meaning they attribute to others. Meaning grows out of the social interaction that we have with others.</a:t>
                      </a:r>
                      <a:endParaRPr lang="en-US" sz="1200" dirty="0">
                        <a:latin typeface="Arial" pitchFamily="34" charset="0"/>
                        <a:cs typeface="Arial" pitchFamily="34" charset="0"/>
                      </a:endParaRPr>
                    </a:p>
                  </a:txBody>
                  <a:tcPr/>
                </a:tc>
                <a:extLst>
                  <a:ext uri="{0D108BD9-81ED-4DB2-BD59-A6C34878D82A}">
                    <a16:rowId xmlns:a16="http://schemas.microsoft.com/office/drawing/2014/main" val="10002"/>
                  </a:ext>
                </a:extLst>
              </a:tr>
              <a:tr h="1063129">
                <a:tc>
                  <a:txBody>
                    <a:bodyPr/>
                    <a:lstStyle/>
                    <a:p>
                      <a:endParaRPr lang="en-US" sz="1200" dirty="0">
                        <a:latin typeface="Arial" pitchFamily="34" charset="0"/>
                        <a:cs typeface="Arial" pitchFamily="34" charset="0"/>
                      </a:endParaRPr>
                    </a:p>
                  </a:txBody>
                  <a:tcPr/>
                </a:tc>
                <a:tc>
                  <a:txBody>
                    <a:bodyPr/>
                    <a:lstStyle/>
                    <a:p>
                      <a:pPr marL="171450" indent="-171450">
                        <a:buClr>
                          <a:srgbClr val="71705E"/>
                        </a:buClr>
                        <a:buFont typeface="Arial" pitchFamily="34" charset="0"/>
                        <a:buChar char="•"/>
                      </a:pPr>
                      <a:r>
                        <a:rPr lang="en-US" sz="1200" dirty="0">
                          <a:latin typeface="Arial" pitchFamily="34" charset="0"/>
                          <a:cs typeface="Arial" pitchFamily="34" charset="0"/>
                        </a:rPr>
                        <a:t>Structures and functions maintain a society’s or group’s stability,</a:t>
                      </a:r>
                      <a:r>
                        <a:rPr lang="en-US" sz="1200" baseline="0" dirty="0">
                          <a:latin typeface="Arial" pitchFamily="34" charset="0"/>
                          <a:cs typeface="Arial" pitchFamily="34" charset="0"/>
                        </a:rPr>
                        <a:t> cohesion, and continuity.</a:t>
                      </a:r>
                      <a:endParaRPr lang="en-US" sz="1200" dirty="0">
                        <a:latin typeface="Arial" pitchFamily="34" charset="0"/>
                        <a:cs typeface="Arial" pitchFamily="34" charset="0"/>
                      </a:endParaRPr>
                    </a:p>
                  </a:txBody>
                  <a:tcPr/>
                </a:tc>
                <a:tc>
                  <a:txBody>
                    <a:bodyPr/>
                    <a:lstStyle/>
                    <a:p>
                      <a:pPr marL="171450" indent="-171450">
                        <a:buClr>
                          <a:srgbClr val="71705E"/>
                        </a:buClr>
                        <a:buFont typeface="Arial" pitchFamily="34" charset="0"/>
                        <a:buChar char="•"/>
                      </a:pPr>
                      <a:r>
                        <a:rPr lang="en-US" sz="1200" dirty="0">
                          <a:latin typeface="Arial" pitchFamily="34" charset="0"/>
                          <a:cs typeface="Arial" pitchFamily="34" charset="0"/>
                        </a:rPr>
                        <a:t>People compete</a:t>
                      </a:r>
                      <a:r>
                        <a:rPr lang="en-US" sz="1200" baseline="0" dirty="0">
                          <a:latin typeface="Arial" pitchFamily="34" charset="0"/>
                          <a:cs typeface="Arial" pitchFamily="34" charset="0"/>
                        </a:rPr>
                        <a:t> for limited resources that are controlled by a small number of powerful groups.</a:t>
                      </a:r>
                      <a:endParaRPr lang="en-US" sz="1200" dirty="0">
                        <a:latin typeface="Arial" pitchFamily="34" charset="0"/>
                        <a:cs typeface="Arial" pitchFamily="34" charset="0"/>
                      </a:endParaRPr>
                    </a:p>
                  </a:txBody>
                  <a:tcPr/>
                </a:tc>
                <a:tc>
                  <a:txBody>
                    <a:bodyPr/>
                    <a:lstStyle/>
                    <a:p>
                      <a:pPr marL="171450" indent="-171450">
                        <a:buClr>
                          <a:srgbClr val="71705E"/>
                        </a:buClr>
                        <a:buFont typeface="Arial" pitchFamily="34" charset="0"/>
                        <a:buChar char="•"/>
                      </a:pPr>
                      <a:r>
                        <a:rPr lang="en-US" sz="1200" dirty="0">
                          <a:latin typeface="Arial" pitchFamily="34" charset="0"/>
                          <a:cs typeface="Arial" pitchFamily="34" charset="0"/>
                        </a:rPr>
                        <a:t>People</a:t>
                      </a:r>
                      <a:r>
                        <a:rPr lang="en-US" sz="1200" baseline="0" dirty="0">
                          <a:latin typeface="Arial" pitchFamily="34" charset="0"/>
                          <a:cs typeface="Arial" pitchFamily="34" charset="0"/>
                        </a:rPr>
                        <a:t> continuously reinterpret and reevaluate their knowledge and information in their everybody encounters.</a:t>
                      </a:r>
                      <a:endParaRPr lang="en-US" sz="1200" dirty="0">
                        <a:latin typeface="Arial" pitchFamily="34" charset="0"/>
                        <a:cs typeface="Arial" pitchFamily="34" charset="0"/>
                      </a:endParaRPr>
                    </a:p>
                  </a:txBody>
                  <a:tcPr/>
                </a:tc>
                <a:extLst>
                  <a:ext uri="{0D108BD9-81ED-4DB2-BD59-A6C34878D82A}">
                    <a16:rowId xmlns:a16="http://schemas.microsoft.com/office/drawing/2014/main" val="10003"/>
                  </a:ext>
                </a:extLst>
              </a:tr>
              <a:tr h="999320">
                <a:tc>
                  <a:txBody>
                    <a:bodyPr/>
                    <a:lstStyle/>
                    <a:p>
                      <a:endParaRPr lang="en-US" sz="1200" dirty="0">
                        <a:latin typeface="Arial" pitchFamily="34" charset="0"/>
                        <a:cs typeface="Arial" pitchFamily="34" charset="0"/>
                      </a:endParaRPr>
                    </a:p>
                  </a:txBody>
                  <a:tcPr/>
                </a:tc>
                <a:tc>
                  <a:txBody>
                    <a:bodyPr/>
                    <a:lstStyle/>
                    <a:p>
                      <a:pPr marL="171450" indent="-171450">
                        <a:buClr>
                          <a:srgbClr val="71705E"/>
                        </a:buClr>
                        <a:buFont typeface="Arial" pitchFamily="34" charset="0"/>
                        <a:buChar char="•"/>
                      </a:pPr>
                      <a:r>
                        <a:rPr lang="en-US" sz="1200" dirty="0">
                          <a:latin typeface="Arial" pitchFamily="34" charset="0"/>
                          <a:cs typeface="Arial" pitchFamily="34" charset="0"/>
                        </a:rPr>
                        <a:t>Dysfunctional activitie’s that</a:t>
                      </a:r>
                      <a:r>
                        <a:rPr lang="en-US" sz="1200" baseline="0" dirty="0">
                          <a:latin typeface="Arial" pitchFamily="34" charset="0"/>
                          <a:cs typeface="Arial" pitchFamily="34" charset="0"/>
                        </a:rPr>
                        <a:t> threaten a society’s or group’s survival are controlled or eliminated.</a:t>
                      </a:r>
                      <a:endParaRPr lang="en-US" sz="1200" dirty="0">
                        <a:latin typeface="Arial" pitchFamily="34" charset="0"/>
                        <a:cs typeface="Arial" pitchFamily="34" charset="0"/>
                      </a:endParaRPr>
                    </a:p>
                  </a:txBody>
                  <a:tcPr/>
                </a:tc>
                <a:tc>
                  <a:txBody>
                    <a:bodyPr/>
                    <a:lstStyle/>
                    <a:p>
                      <a:pPr marL="171450" indent="-171450">
                        <a:buClr>
                          <a:srgbClr val="71705E"/>
                        </a:buClr>
                        <a:buFont typeface="Arial" pitchFamily="34" charset="0"/>
                        <a:buChar char="•"/>
                      </a:pPr>
                      <a:r>
                        <a:rPr lang="en-US" sz="1200" dirty="0">
                          <a:latin typeface="Arial" pitchFamily="34" charset="0"/>
                          <a:cs typeface="Arial" pitchFamily="34" charset="0"/>
                        </a:rPr>
                        <a:t>Society is based on inequality in terms of ethnicity,</a:t>
                      </a:r>
                      <a:r>
                        <a:rPr lang="en-US" sz="1200" baseline="0" dirty="0">
                          <a:latin typeface="Arial" pitchFamily="34" charset="0"/>
                          <a:cs typeface="Arial" pitchFamily="34" charset="0"/>
                        </a:rPr>
                        <a:t> race, social class, and gender.</a:t>
                      </a:r>
                      <a:endParaRPr lang="en-US" sz="1200" dirty="0">
                        <a:latin typeface="Arial" pitchFamily="34" charset="0"/>
                        <a:cs typeface="Arial" pitchFamily="34" charset="0"/>
                      </a:endParaRPr>
                    </a:p>
                  </a:txBody>
                  <a:tcPr/>
                </a:tc>
                <a:tc>
                  <a:txBody>
                    <a:bodyPr/>
                    <a:lstStyle/>
                    <a:p>
                      <a:pPr marL="171450" indent="-171450">
                        <a:buClr>
                          <a:srgbClr val="71705E"/>
                        </a:buClr>
                        <a:buFont typeface="Arial" pitchFamily="34" charset="0"/>
                        <a:buChar char="•"/>
                      </a:pPr>
                      <a:endParaRPr lang="en-US" sz="1200" dirty="0">
                        <a:latin typeface="Arial" pitchFamily="34" charset="0"/>
                        <a:cs typeface="Arial" pitchFamily="34" charset="0"/>
                      </a:endParaRP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725844783"/>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dirty="0"/>
              <a:t>Leading Contemporary Perspectives in Sociology (2 of 3)</a:t>
            </a:r>
          </a:p>
        </p:txBody>
      </p:sp>
      <p:graphicFrame>
        <p:nvGraphicFramePr>
          <p:cNvPr id="10" name="Table Placeholder 9"/>
          <p:cNvGraphicFramePr>
            <a:graphicFrameLocks noGrp="1"/>
          </p:cNvGraphicFramePr>
          <p:nvPr>
            <p:ph type="tbl" sz="quarter" idx="13"/>
            <p:extLst>
              <p:ext uri="{D42A27DB-BD31-4B8C-83A1-F6EECF244321}">
                <p14:modId xmlns:p14="http://schemas.microsoft.com/office/powerpoint/2010/main" val="3808816761"/>
              </p:ext>
            </p:extLst>
          </p:nvPr>
        </p:nvGraphicFramePr>
        <p:xfrm>
          <a:off x="268514" y="2152649"/>
          <a:ext cx="8283293" cy="3818660"/>
        </p:xfrm>
        <a:graphic>
          <a:graphicData uri="http://schemas.openxmlformats.org/drawingml/2006/table">
            <a:tbl>
              <a:tblPr firstRow="1" bandRow="1">
                <a:tableStyleId>{5940675A-B579-460E-94D1-54222C63F5DA}</a:tableStyleId>
              </a:tblPr>
              <a:tblGrid>
                <a:gridCol w="1546566">
                  <a:extLst>
                    <a:ext uri="{9D8B030D-6E8A-4147-A177-3AD203B41FA5}">
                      <a16:colId xmlns:a16="http://schemas.microsoft.com/office/drawing/2014/main" val="20000"/>
                    </a:ext>
                  </a:extLst>
                </a:gridCol>
                <a:gridCol w="1960090">
                  <a:extLst>
                    <a:ext uri="{9D8B030D-6E8A-4147-A177-3AD203B41FA5}">
                      <a16:colId xmlns:a16="http://schemas.microsoft.com/office/drawing/2014/main" val="20001"/>
                    </a:ext>
                  </a:extLst>
                </a:gridCol>
                <a:gridCol w="2009220">
                  <a:extLst>
                    <a:ext uri="{9D8B030D-6E8A-4147-A177-3AD203B41FA5}">
                      <a16:colId xmlns:a16="http://schemas.microsoft.com/office/drawing/2014/main" val="20002"/>
                    </a:ext>
                  </a:extLst>
                </a:gridCol>
                <a:gridCol w="2767417">
                  <a:extLst>
                    <a:ext uri="{9D8B030D-6E8A-4147-A177-3AD203B41FA5}">
                      <a16:colId xmlns:a16="http://schemas.microsoft.com/office/drawing/2014/main" val="20004"/>
                    </a:ext>
                  </a:extLst>
                </a:gridCol>
              </a:tblGrid>
              <a:tr h="622457">
                <a:tc>
                  <a:txBody>
                    <a:bodyPr/>
                    <a:lstStyle/>
                    <a:p>
                      <a:r>
                        <a:rPr lang="en-US" sz="1600" b="1" dirty="0">
                          <a:solidFill>
                            <a:schemeClr val="bg1"/>
                          </a:solidFill>
                          <a:latin typeface="Arial" pitchFamily="34" charset="0"/>
                          <a:cs typeface="Arial" pitchFamily="34" charset="0"/>
                        </a:rPr>
                        <a:t>Theoretical</a:t>
                      </a:r>
                      <a:r>
                        <a:rPr lang="en-US" sz="1600" b="1" baseline="0" dirty="0">
                          <a:solidFill>
                            <a:schemeClr val="bg1"/>
                          </a:solidFill>
                          <a:latin typeface="Arial" pitchFamily="34" charset="0"/>
                          <a:cs typeface="Arial" pitchFamily="34" charset="0"/>
                        </a:rPr>
                        <a:t> Perspective</a:t>
                      </a:r>
                    </a:p>
                  </a:txBody>
                  <a:tcPr>
                    <a:solidFill>
                      <a:srgbClr val="71705E"/>
                    </a:solidFill>
                  </a:tcPr>
                </a:tc>
                <a:tc>
                  <a:txBody>
                    <a:bodyPr/>
                    <a:lstStyle/>
                    <a:p>
                      <a:r>
                        <a:rPr lang="en-US" sz="1600" b="1" dirty="0">
                          <a:solidFill>
                            <a:schemeClr val="bg1"/>
                          </a:solidFill>
                          <a:latin typeface="Arial" pitchFamily="34" charset="0"/>
                          <a:cs typeface="Arial" pitchFamily="34" charset="0"/>
                        </a:rPr>
                        <a:t>Functionalism</a:t>
                      </a:r>
                    </a:p>
                  </a:txBody>
                  <a:tcPr>
                    <a:solidFill>
                      <a:srgbClr val="71705E"/>
                    </a:solidFill>
                  </a:tcPr>
                </a:tc>
                <a:tc>
                  <a:txBody>
                    <a:bodyPr/>
                    <a:lstStyle/>
                    <a:p>
                      <a:r>
                        <a:rPr lang="en-US" sz="1600" b="1" dirty="0">
                          <a:solidFill>
                            <a:schemeClr val="bg1"/>
                          </a:solidFill>
                          <a:latin typeface="Arial" pitchFamily="34" charset="0"/>
                          <a:cs typeface="Arial" pitchFamily="34" charset="0"/>
                        </a:rPr>
                        <a:t>Conflict</a:t>
                      </a:r>
                    </a:p>
                  </a:txBody>
                  <a:tcPr>
                    <a:solidFill>
                      <a:srgbClr val="71705E"/>
                    </a:solidFill>
                  </a:tcPr>
                </a:tc>
                <a:tc>
                  <a:txBody>
                    <a:bodyPr/>
                    <a:lstStyle/>
                    <a:p>
                      <a:r>
                        <a:rPr lang="en-US" sz="1600" b="1" dirty="0">
                          <a:solidFill>
                            <a:schemeClr val="bg1"/>
                          </a:solidFill>
                          <a:latin typeface="Arial" pitchFamily="34" charset="0"/>
                          <a:cs typeface="Arial" pitchFamily="34" charset="0"/>
                        </a:rPr>
                        <a:t>Symbolic interaction</a:t>
                      </a:r>
                    </a:p>
                  </a:txBody>
                  <a:tcPr>
                    <a:solidFill>
                      <a:srgbClr val="71705E"/>
                    </a:solidFill>
                  </a:tcPr>
                </a:tc>
                <a:extLst>
                  <a:ext uri="{0D108BD9-81ED-4DB2-BD59-A6C34878D82A}">
                    <a16:rowId xmlns:a16="http://schemas.microsoft.com/office/drawing/2014/main" val="10000"/>
                  </a:ext>
                </a:extLst>
              </a:tr>
              <a:tr h="622457">
                <a:tc>
                  <a:txBody>
                    <a:bodyPr/>
                    <a:lstStyle/>
                    <a:p>
                      <a:r>
                        <a:rPr lang="en-US" sz="1600" dirty="0">
                          <a:latin typeface="Arial" pitchFamily="34" charset="0"/>
                          <a:cs typeface="Arial" pitchFamily="34" charset="0"/>
                        </a:rPr>
                        <a:t>Level of Analysis</a:t>
                      </a:r>
                    </a:p>
                  </a:txBody>
                  <a:tcPr/>
                </a:tc>
                <a:tc>
                  <a:txBody>
                    <a:bodyPr/>
                    <a:lstStyle/>
                    <a:p>
                      <a:r>
                        <a:rPr lang="en-US" sz="1600" dirty="0">
                          <a:latin typeface="Arial" pitchFamily="34" charset="0"/>
                          <a:cs typeface="Arial" pitchFamily="34" charset="0"/>
                        </a:rPr>
                        <a:t>Macro</a:t>
                      </a:r>
                    </a:p>
                  </a:txBody>
                  <a:tcPr/>
                </a:tc>
                <a:tc>
                  <a:txBody>
                    <a:bodyPr/>
                    <a:lstStyle/>
                    <a:p>
                      <a:r>
                        <a:rPr lang="en-US" sz="1600" dirty="0">
                          <a:latin typeface="Arial" pitchFamily="34" charset="0"/>
                          <a:cs typeface="Arial" pitchFamily="34" charset="0"/>
                        </a:rPr>
                        <a:t>Macro </a:t>
                      </a:r>
                    </a:p>
                  </a:txBody>
                  <a:tcPr/>
                </a:tc>
                <a:tc>
                  <a:txBody>
                    <a:bodyPr/>
                    <a:lstStyle/>
                    <a:p>
                      <a:r>
                        <a:rPr lang="en-US" sz="1600" dirty="0">
                          <a:latin typeface="Arial" pitchFamily="34" charset="0"/>
                          <a:cs typeface="Arial" pitchFamily="34" charset="0"/>
                        </a:rPr>
                        <a:t>Micro</a:t>
                      </a:r>
                    </a:p>
                  </a:txBody>
                  <a:tcPr/>
                </a:tc>
                <a:extLst>
                  <a:ext uri="{0D108BD9-81ED-4DB2-BD59-A6C34878D82A}">
                    <a16:rowId xmlns:a16="http://schemas.microsoft.com/office/drawing/2014/main" val="10001"/>
                  </a:ext>
                </a:extLst>
              </a:tr>
              <a:tr h="1135068">
                <a:tc>
                  <a:txBody>
                    <a:bodyPr/>
                    <a:lstStyle/>
                    <a:p>
                      <a:r>
                        <a:rPr lang="en-US" sz="1600" dirty="0">
                          <a:latin typeface="Arial" pitchFamily="34" charset="0"/>
                          <a:cs typeface="Arial" pitchFamily="34" charset="0"/>
                        </a:rPr>
                        <a:t>Key Questions</a:t>
                      </a:r>
                    </a:p>
                  </a:txBody>
                  <a:tcPr/>
                </a:tc>
                <a:tc>
                  <a:txBody>
                    <a:bodyPr/>
                    <a:lstStyle/>
                    <a:p>
                      <a:pPr marL="171450" indent="-171450">
                        <a:buClr>
                          <a:srgbClr val="71705E"/>
                        </a:buClr>
                        <a:buFont typeface="Arial" pitchFamily="34" charset="0"/>
                        <a:buChar char="•"/>
                      </a:pPr>
                      <a:r>
                        <a:rPr lang="en-US" sz="1600" dirty="0">
                          <a:latin typeface="Arial" pitchFamily="34" charset="0"/>
                          <a:cs typeface="Arial" pitchFamily="34" charset="0"/>
                        </a:rPr>
                        <a:t>What holds society together</a:t>
                      </a:r>
                      <a:r>
                        <a:rPr lang="en-US" sz="1600" baseline="0" dirty="0">
                          <a:latin typeface="Arial" pitchFamily="34" charset="0"/>
                          <a:cs typeface="Arial" pitchFamily="34" charset="0"/>
                        </a:rPr>
                        <a:t>? How does it work?</a:t>
                      </a:r>
                      <a:endParaRPr lang="en-US" sz="1600" dirty="0">
                        <a:latin typeface="Arial" pitchFamily="34" charset="0"/>
                        <a:cs typeface="Arial" pitchFamily="34" charset="0"/>
                      </a:endParaRPr>
                    </a:p>
                  </a:txBody>
                  <a:tcPr/>
                </a:tc>
                <a:tc>
                  <a:txBody>
                    <a:bodyPr/>
                    <a:lstStyle/>
                    <a:p>
                      <a:pPr marL="171450" indent="-171450">
                        <a:buClr>
                          <a:srgbClr val="71705E"/>
                        </a:buClr>
                        <a:buFont typeface="Arial" pitchFamily="34" charset="0"/>
                        <a:buChar char="•"/>
                      </a:pPr>
                      <a:r>
                        <a:rPr lang="en-US" sz="1600" dirty="0">
                          <a:latin typeface="Arial" pitchFamily="34" charset="0"/>
                          <a:cs typeface="Arial" pitchFamily="34" charset="0"/>
                        </a:rPr>
                        <a:t>How are resources distributed in a society?</a:t>
                      </a:r>
                    </a:p>
                  </a:txBody>
                  <a:tcPr/>
                </a:tc>
                <a:tc>
                  <a:txBody>
                    <a:bodyPr/>
                    <a:lstStyle/>
                    <a:p>
                      <a:pPr marL="171450" indent="-171450">
                        <a:buClr>
                          <a:srgbClr val="71705E"/>
                        </a:buClr>
                        <a:buFont typeface="Arial" pitchFamily="34" charset="0"/>
                        <a:buChar char="•"/>
                      </a:pPr>
                      <a:r>
                        <a:rPr lang="en-US" sz="1600" dirty="0">
                          <a:latin typeface="Arial" pitchFamily="34" charset="0"/>
                          <a:cs typeface="Arial" pitchFamily="34" charset="0"/>
                        </a:rPr>
                        <a:t>How does social</a:t>
                      </a:r>
                      <a:r>
                        <a:rPr lang="en-US" sz="1600" baseline="0" dirty="0">
                          <a:latin typeface="Arial" pitchFamily="34" charset="0"/>
                          <a:cs typeface="Arial" pitchFamily="34" charset="0"/>
                        </a:rPr>
                        <a:t> interactions change across situations and between people?</a:t>
                      </a:r>
                      <a:endParaRPr lang="en-US" sz="1600" dirty="0">
                        <a:latin typeface="Arial" pitchFamily="34" charset="0"/>
                        <a:cs typeface="Arial" pitchFamily="34" charset="0"/>
                      </a:endParaRPr>
                    </a:p>
                  </a:txBody>
                  <a:tcPr/>
                </a:tc>
                <a:extLst>
                  <a:ext uri="{0D108BD9-81ED-4DB2-BD59-A6C34878D82A}">
                    <a16:rowId xmlns:a16="http://schemas.microsoft.com/office/drawing/2014/main" val="10002"/>
                  </a:ext>
                </a:extLst>
              </a:tr>
              <a:tr h="1438678">
                <a:tc>
                  <a:txBody>
                    <a:bodyPr/>
                    <a:lstStyle/>
                    <a:p>
                      <a:endParaRPr lang="en-US" sz="1600" dirty="0">
                        <a:latin typeface="Arial" pitchFamily="34" charset="0"/>
                        <a:cs typeface="Arial" pitchFamily="34" charset="0"/>
                      </a:endParaRPr>
                    </a:p>
                  </a:txBody>
                  <a:tcPr/>
                </a:tc>
                <a:tc>
                  <a:txBody>
                    <a:bodyPr/>
                    <a:lstStyle/>
                    <a:p>
                      <a:pPr marL="171450" indent="-171450">
                        <a:buClr>
                          <a:srgbClr val="71705E"/>
                        </a:buClr>
                        <a:buFont typeface="Arial" pitchFamily="34" charset="0"/>
                        <a:buChar char="•"/>
                      </a:pPr>
                      <a:r>
                        <a:rPr lang="en-US" sz="1600" dirty="0">
                          <a:latin typeface="Arial" pitchFamily="34" charset="0"/>
                          <a:cs typeface="Arial" pitchFamily="34" charset="0"/>
                        </a:rPr>
                        <a:t>What is the structure of  society?</a:t>
                      </a:r>
                    </a:p>
                  </a:txBody>
                  <a:tcPr/>
                </a:tc>
                <a:tc>
                  <a:txBody>
                    <a:bodyPr/>
                    <a:lstStyle/>
                    <a:p>
                      <a:pPr marL="171450" indent="-171450">
                        <a:buClr>
                          <a:srgbClr val="71705E"/>
                        </a:buClr>
                        <a:buFont typeface="Arial" pitchFamily="34" charset="0"/>
                        <a:buChar char="•"/>
                      </a:pPr>
                      <a:r>
                        <a:rPr lang="en-US" sz="1600" dirty="0">
                          <a:latin typeface="Arial" pitchFamily="34" charset="0"/>
                          <a:cs typeface="Arial" pitchFamily="34" charset="0"/>
                        </a:rPr>
                        <a:t>Who</a:t>
                      </a:r>
                      <a:r>
                        <a:rPr lang="en-US" sz="1600" baseline="0" dirty="0">
                          <a:latin typeface="Arial" pitchFamily="34" charset="0"/>
                          <a:cs typeface="Arial" pitchFamily="34" charset="0"/>
                        </a:rPr>
                        <a:t> benefits when resources are limited? Who loses?</a:t>
                      </a:r>
                      <a:endParaRPr lang="en-US" sz="1600" dirty="0">
                        <a:latin typeface="Arial" pitchFamily="34" charset="0"/>
                        <a:cs typeface="Arial" pitchFamily="34" charset="0"/>
                      </a:endParaRPr>
                    </a:p>
                  </a:txBody>
                  <a:tcPr/>
                </a:tc>
                <a:tc>
                  <a:txBody>
                    <a:bodyPr/>
                    <a:lstStyle/>
                    <a:p>
                      <a:pPr marL="171450" indent="-171450">
                        <a:buClr>
                          <a:srgbClr val="71705E"/>
                        </a:buClr>
                        <a:buFont typeface="Arial" pitchFamily="34" charset="0"/>
                        <a:buChar char="•"/>
                      </a:pPr>
                      <a:r>
                        <a:rPr lang="en-US" sz="1600" dirty="0">
                          <a:latin typeface="Arial" pitchFamily="34" charset="0"/>
                          <a:cs typeface="Arial" pitchFamily="34" charset="0"/>
                        </a:rPr>
                        <a:t>How do social interactions  change across  situations</a:t>
                      </a:r>
                      <a:r>
                        <a:rPr lang="en-US" sz="1600" baseline="0" dirty="0">
                          <a:latin typeface="Arial" pitchFamily="34" charset="0"/>
                          <a:cs typeface="Arial" pitchFamily="34" charset="0"/>
                        </a:rPr>
                        <a:t> and between people?</a:t>
                      </a:r>
                      <a:endParaRPr lang="en-US" sz="1600" dirty="0">
                        <a:latin typeface="Arial" pitchFamily="34" charset="0"/>
                        <a:cs typeface="Arial" pitchFamily="34" charset="0"/>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054773756"/>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dirty="0"/>
              <a:t>Leading Contemporary Perspectives in Sociology</a:t>
            </a:r>
          </a:p>
        </p:txBody>
      </p:sp>
      <p:graphicFrame>
        <p:nvGraphicFramePr>
          <p:cNvPr id="10" name="Table Placeholder 9"/>
          <p:cNvGraphicFramePr>
            <a:graphicFrameLocks noGrp="1"/>
          </p:cNvGraphicFramePr>
          <p:nvPr>
            <p:ph type="tbl" sz="quarter" idx="13"/>
            <p:extLst>
              <p:ext uri="{D42A27DB-BD31-4B8C-83A1-F6EECF244321}">
                <p14:modId xmlns:p14="http://schemas.microsoft.com/office/powerpoint/2010/main" val="3540577211"/>
              </p:ext>
            </p:extLst>
          </p:nvPr>
        </p:nvGraphicFramePr>
        <p:xfrm>
          <a:off x="268514" y="1619250"/>
          <a:ext cx="8283294" cy="4338204"/>
        </p:xfrm>
        <a:graphic>
          <a:graphicData uri="http://schemas.openxmlformats.org/drawingml/2006/table">
            <a:tbl>
              <a:tblPr firstRow="1" bandRow="1">
                <a:tableStyleId>{5940675A-B579-460E-94D1-54222C63F5DA}</a:tableStyleId>
              </a:tblPr>
              <a:tblGrid>
                <a:gridCol w="1583390">
                  <a:extLst>
                    <a:ext uri="{9D8B030D-6E8A-4147-A177-3AD203B41FA5}">
                      <a16:colId xmlns:a16="http://schemas.microsoft.com/office/drawing/2014/main" val="20000"/>
                    </a:ext>
                  </a:extLst>
                </a:gridCol>
                <a:gridCol w="1923267">
                  <a:extLst>
                    <a:ext uri="{9D8B030D-6E8A-4147-A177-3AD203B41FA5}">
                      <a16:colId xmlns:a16="http://schemas.microsoft.com/office/drawing/2014/main" val="20001"/>
                    </a:ext>
                  </a:extLst>
                </a:gridCol>
                <a:gridCol w="2009220">
                  <a:extLst>
                    <a:ext uri="{9D8B030D-6E8A-4147-A177-3AD203B41FA5}">
                      <a16:colId xmlns:a16="http://schemas.microsoft.com/office/drawing/2014/main" val="20002"/>
                    </a:ext>
                  </a:extLst>
                </a:gridCol>
                <a:gridCol w="2767417">
                  <a:extLst>
                    <a:ext uri="{9D8B030D-6E8A-4147-A177-3AD203B41FA5}">
                      <a16:colId xmlns:a16="http://schemas.microsoft.com/office/drawing/2014/main" val="20004"/>
                    </a:ext>
                  </a:extLst>
                </a:gridCol>
              </a:tblGrid>
              <a:tr h="553479">
                <a:tc>
                  <a:txBody>
                    <a:bodyPr/>
                    <a:lstStyle/>
                    <a:p>
                      <a:r>
                        <a:rPr lang="en-US" sz="1400" b="1" dirty="0">
                          <a:solidFill>
                            <a:schemeClr val="bg1"/>
                          </a:solidFill>
                          <a:latin typeface="Arial" pitchFamily="34" charset="0"/>
                          <a:cs typeface="Arial" pitchFamily="34" charset="0"/>
                        </a:rPr>
                        <a:t>Theoretical</a:t>
                      </a:r>
                      <a:r>
                        <a:rPr lang="en-US" sz="1400" b="1" baseline="0" dirty="0">
                          <a:solidFill>
                            <a:schemeClr val="bg1"/>
                          </a:solidFill>
                          <a:latin typeface="Arial" pitchFamily="34" charset="0"/>
                          <a:cs typeface="Arial" pitchFamily="34" charset="0"/>
                        </a:rPr>
                        <a:t> Perspective</a:t>
                      </a:r>
                    </a:p>
                  </a:txBody>
                  <a:tcPr>
                    <a:solidFill>
                      <a:srgbClr val="71705E"/>
                    </a:solidFill>
                  </a:tcPr>
                </a:tc>
                <a:tc>
                  <a:txBody>
                    <a:bodyPr/>
                    <a:lstStyle/>
                    <a:p>
                      <a:r>
                        <a:rPr lang="en-US" sz="1400" b="1" dirty="0">
                          <a:solidFill>
                            <a:schemeClr val="bg1"/>
                          </a:solidFill>
                          <a:latin typeface="Arial" pitchFamily="34" charset="0"/>
                          <a:cs typeface="Arial" pitchFamily="34" charset="0"/>
                        </a:rPr>
                        <a:t>Functionalism</a:t>
                      </a:r>
                    </a:p>
                  </a:txBody>
                  <a:tcPr>
                    <a:solidFill>
                      <a:srgbClr val="71705E"/>
                    </a:solidFill>
                  </a:tcPr>
                </a:tc>
                <a:tc>
                  <a:txBody>
                    <a:bodyPr/>
                    <a:lstStyle/>
                    <a:p>
                      <a:r>
                        <a:rPr lang="en-US" sz="1400" b="1" dirty="0">
                          <a:solidFill>
                            <a:schemeClr val="bg1"/>
                          </a:solidFill>
                          <a:latin typeface="Arial" pitchFamily="34" charset="0"/>
                          <a:cs typeface="Arial" pitchFamily="34" charset="0"/>
                        </a:rPr>
                        <a:t>Conflict</a:t>
                      </a:r>
                    </a:p>
                  </a:txBody>
                  <a:tcPr>
                    <a:solidFill>
                      <a:srgbClr val="71705E"/>
                    </a:solidFill>
                  </a:tcPr>
                </a:tc>
                <a:tc>
                  <a:txBody>
                    <a:bodyPr/>
                    <a:lstStyle/>
                    <a:p>
                      <a:r>
                        <a:rPr lang="en-US" sz="1400" b="1" dirty="0">
                          <a:solidFill>
                            <a:schemeClr val="bg1"/>
                          </a:solidFill>
                          <a:latin typeface="Arial" pitchFamily="34" charset="0"/>
                          <a:cs typeface="Arial" pitchFamily="34" charset="0"/>
                        </a:rPr>
                        <a:t>Symbolic interaction</a:t>
                      </a:r>
                    </a:p>
                  </a:txBody>
                  <a:tcPr>
                    <a:solidFill>
                      <a:srgbClr val="71705E"/>
                    </a:solidFill>
                  </a:tcPr>
                </a:tc>
                <a:extLst>
                  <a:ext uri="{0D108BD9-81ED-4DB2-BD59-A6C34878D82A}">
                    <a16:rowId xmlns:a16="http://schemas.microsoft.com/office/drawing/2014/main" val="10000"/>
                  </a:ext>
                </a:extLst>
              </a:tr>
              <a:tr h="1082443">
                <a:tc>
                  <a:txBody>
                    <a:bodyPr/>
                    <a:lstStyle/>
                    <a:p>
                      <a:endParaRPr lang="en-US" sz="1600" dirty="0">
                        <a:latin typeface="Arial" pitchFamily="34" charset="0"/>
                        <a:cs typeface="Arial" pitchFamily="34" charset="0"/>
                      </a:endParaRPr>
                    </a:p>
                  </a:txBody>
                  <a:tcPr/>
                </a:tc>
                <a:tc>
                  <a:txBody>
                    <a:bodyPr/>
                    <a:lstStyle/>
                    <a:p>
                      <a:pPr marL="171450" indent="-171450">
                        <a:buClr>
                          <a:srgbClr val="71705E"/>
                        </a:buClr>
                        <a:buFont typeface="Arial" pitchFamily="34" charset="0"/>
                        <a:buChar char="•"/>
                      </a:pPr>
                      <a:r>
                        <a:rPr lang="en-US" sz="1600" dirty="0">
                          <a:latin typeface="Arial" pitchFamily="34" charset="0"/>
                          <a:cs typeface="Arial" pitchFamily="34" charset="0"/>
                        </a:rPr>
                        <a:t>What functions does society perform?</a:t>
                      </a:r>
                    </a:p>
                  </a:txBody>
                  <a:tcPr/>
                </a:tc>
                <a:tc>
                  <a:txBody>
                    <a:bodyPr/>
                    <a:lstStyle/>
                    <a:p>
                      <a:pPr marL="171450" indent="-171450">
                        <a:buClr>
                          <a:srgbClr val="71705E"/>
                        </a:buClr>
                        <a:buFont typeface="Arial" pitchFamily="34" charset="0"/>
                        <a:buChar char="•"/>
                      </a:pPr>
                      <a:r>
                        <a:rPr lang="en-US" sz="1600" dirty="0">
                          <a:latin typeface="Arial" pitchFamily="34" charset="0"/>
                          <a:cs typeface="Arial" pitchFamily="34" charset="0"/>
                        </a:rPr>
                        <a:t>How do those in</a:t>
                      </a:r>
                      <a:r>
                        <a:rPr lang="en-US" sz="1600" baseline="0" dirty="0">
                          <a:latin typeface="Arial" pitchFamily="34" charset="0"/>
                          <a:cs typeface="Arial" pitchFamily="34" charset="0"/>
                        </a:rPr>
                        <a:t> power protect their privileges?</a:t>
                      </a:r>
                      <a:endParaRPr lang="en-US" sz="1600" dirty="0">
                        <a:latin typeface="Arial" pitchFamily="34" charset="0"/>
                        <a:cs typeface="Arial" pitchFamily="34" charset="0"/>
                      </a:endParaRPr>
                    </a:p>
                  </a:txBody>
                  <a:tcPr/>
                </a:tc>
                <a:tc>
                  <a:txBody>
                    <a:bodyPr/>
                    <a:lstStyle/>
                    <a:p>
                      <a:pPr marL="171450" indent="-171450">
                        <a:buClr>
                          <a:srgbClr val="71705E"/>
                        </a:buClr>
                        <a:buFont typeface="Arial" pitchFamily="34" charset="0"/>
                        <a:buChar char="•"/>
                      </a:pPr>
                      <a:r>
                        <a:rPr lang="en-US" sz="1600" dirty="0">
                          <a:latin typeface="Arial" pitchFamily="34" charset="0"/>
                          <a:cs typeface="Arial" pitchFamily="34" charset="0"/>
                        </a:rPr>
                        <a:t>Why does our behavior change</a:t>
                      </a:r>
                      <a:r>
                        <a:rPr lang="en-US" sz="1600" baseline="0" dirty="0">
                          <a:latin typeface="Arial" pitchFamily="34" charset="0"/>
                          <a:cs typeface="Arial" pitchFamily="34" charset="0"/>
                        </a:rPr>
                        <a:t> because of our beliefs, attitudes, values, and roles?</a:t>
                      </a:r>
                      <a:endParaRPr lang="en-US" sz="1600" dirty="0">
                        <a:latin typeface="Arial" pitchFamily="34" charset="0"/>
                        <a:cs typeface="Arial" pitchFamily="34" charset="0"/>
                      </a:endParaRPr>
                    </a:p>
                  </a:txBody>
                  <a:tcPr/>
                </a:tc>
                <a:extLst>
                  <a:ext uri="{0D108BD9-81ED-4DB2-BD59-A6C34878D82A}">
                    <a16:rowId xmlns:a16="http://schemas.microsoft.com/office/drawing/2014/main" val="10001"/>
                  </a:ext>
                </a:extLst>
              </a:tr>
              <a:tr h="1237189">
                <a:tc>
                  <a:txBody>
                    <a:bodyPr/>
                    <a:lstStyle/>
                    <a:p>
                      <a:endParaRPr lang="en-US" sz="1600" dirty="0">
                        <a:latin typeface="Arial" pitchFamily="34" charset="0"/>
                        <a:cs typeface="Arial" pitchFamily="34" charset="0"/>
                      </a:endParaRPr>
                    </a:p>
                  </a:txBody>
                  <a:tcPr/>
                </a:tc>
                <a:tc>
                  <a:txBody>
                    <a:bodyPr/>
                    <a:lstStyle/>
                    <a:p>
                      <a:pPr marL="171450" indent="-171450">
                        <a:buClr>
                          <a:srgbClr val="71705E"/>
                        </a:buClr>
                        <a:buFont typeface="Arial" pitchFamily="34" charset="0"/>
                        <a:buChar char="•"/>
                      </a:pPr>
                      <a:r>
                        <a:rPr lang="en-US" sz="1600" dirty="0">
                          <a:latin typeface="Arial" pitchFamily="34" charset="0"/>
                          <a:cs typeface="Arial" pitchFamily="34" charset="0"/>
                        </a:rPr>
                        <a:t>How do structures and functions</a:t>
                      </a:r>
                    </a:p>
                  </a:txBody>
                  <a:tcPr/>
                </a:tc>
                <a:tc>
                  <a:txBody>
                    <a:bodyPr/>
                    <a:lstStyle/>
                    <a:p>
                      <a:pPr marL="171450" indent="-171450">
                        <a:buClr>
                          <a:srgbClr val="71705E"/>
                        </a:buClr>
                        <a:buFont typeface="Arial" pitchFamily="34" charset="0"/>
                        <a:buChar char="•"/>
                      </a:pPr>
                      <a:r>
                        <a:rPr lang="en-US" sz="1600" dirty="0">
                          <a:latin typeface="Arial" pitchFamily="34" charset="0"/>
                          <a:cs typeface="Arial" pitchFamily="34" charset="0"/>
                        </a:rPr>
                        <a:t>When</a:t>
                      </a:r>
                      <a:r>
                        <a:rPr lang="en-US" sz="1600" baseline="0" dirty="0">
                          <a:latin typeface="Arial" pitchFamily="34" charset="0"/>
                          <a:cs typeface="Arial" pitchFamily="34" charset="0"/>
                        </a:rPr>
                        <a:t> does conflict lead to social change?</a:t>
                      </a:r>
                      <a:endParaRPr lang="en-US" sz="1600" dirty="0">
                        <a:latin typeface="Arial" pitchFamily="34" charset="0"/>
                        <a:cs typeface="Arial" pitchFamily="34" charset="0"/>
                      </a:endParaRPr>
                    </a:p>
                  </a:txBody>
                  <a:tcPr/>
                </a:tc>
                <a:tc>
                  <a:txBody>
                    <a:bodyPr/>
                    <a:lstStyle/>
                    <a:p>
                      <a:pPr marL="171450" indent="-171450">
                        <a:buClr>
                          <a:srgbClr val="71705E"/>
                        </a:buClr>
                        <a:buFont typeface="Arial" pitchFamily="34" charset="0"/>
                        <a:buChar char="•"/>
                      </a:pPr>
                      <a:r>
                        <a:rPr lang="en-US" sz="1600" dirty="0">
                          <a:latin typeface="Arial" pitchFamily="34" charset="0"/>
                          <a:cs typeface="Arial" pitchFamily="34" charset="0"/>
                        </a:rPr>
                        <a:t>How is</a:t>
                      </a:r>
                      <a:r>
                        <a:rPr lang="en-US" sz="1600" baseline="0" dirty="0">
                          <a:latin typeface="Arial" pitchFamily="34" charset="0"/>
                          <a:cs typeface="Arial" pitchFamily="34" charset="0"/>
                        </a:rPr>
                        <a:t> “right” and “wrong” behavior defined, interpreted, reinforced, or discouraged?</a:t>
                      </a:r>
                      <a:endParaRPr lang="en-US" sz="1600" dirty="0">
                        <a:latin typeface="Arial" pitchFamily="34" charset="0"/>
                        <a:cs typeface="Arial" pitchFamily="34" charset="0"/>
                      </a:endParaRPr>
                    </a:p>
                  </a:txBody>
                  <a:tcPr/>
                </a:tc>
                <a:extLst>
                  <a:ext uri="{0D108BD9-81ED-4DB2-BD59-A6C34878D82A}">
                    <a16:rowId xmlns:a16="http://schemas.microsoft.com/office/drawing/2014/main" val="10002"/>
                  </a:ext>
                </a:extLst>
              </a:tr>
              <a:tr h="1465093">
                <a:tc>
                  <a:txBody>
                    <a:bodyPr/>
                    <a:lstStyle/>
                    <a:p>
                      <a:r>
                        <a:rPr lang="en-US" sz="1600" dirty="0">
                          <a:latin typeface="Arial" pitchFamily="34" charset="0"/>
                          <a:cs typeface="Arial" pitchFamily="34" charset="0"/>
                        </a:rPr>
                        <a:t>Example</a:t>
                      </a:r>
                    </a:p>
                  </a:txBody>
                  <a:tcPr/>
                </a:tc>
                <a:tc>
                  <a:txBody>
                    <a:bodyPr/>
                    <a:lstStyle/>
                    <a:p>
                      <a:pPr marL="171450" indent="-171450">
                        <a:buClr>
                          <a:srgbClr val="71705E"/>
                        </a:buClr>
                        <a:buFont typeface="Arial" pitchFamily="34" charset="0"/>
                        <a:buChar char="•"/>
                      </a:pPr>
                      <a:r>
                        <a:rPr lang="en-US" sz="1600" dirty="0">
                          <a:latin typeface="Arial" pitchFamily="34" charset="0"/>
                          <a:cs typeface="Arial" pitchFamily="34" charset="0"/>
                        </a:rPr>
                        <a:t>A college</a:t>
                      </a:r>
                      <a:r>
                        <a:rPr lang="en-US" sz="1600" baseline="0" dirty="0">
                          <a:latin typeface="Arial" pitchFamily="34" charset="0"/>
                          <a:cs typeface="Arial" pitchFamily="34" charset="0"/>
                        </a:rPr>
                        <a:t> education increases one’s job opportunities and income</a:t>
                      </a:r>
                      <a:endParaRPr lang="en-US" sz="1600" dirty="0">
                        <a:latin typeface="Arial" pitchFamily="34" charset="0"/>
                        <a:cs typeface="Arial" pitchFamily="34" charset="0"/>
                      </a:endParaRPr>
                    </a:p>
                  </a:txBody>
                  <a:tcPr/>
                </a:tc>
                <a:tc>
                  <a:txBody>
                    <a:bodyPr/>
                    <a:lstStyle/>
                    <a:p>
                      <a:pPr marL="171450" indent="-171450">
                        <a:buClr>
                          <a:srgbClr val="71705E"/>
                        </a:buClr>
                        <a:buFont typeface="Arial" pitchFamily="34" charset="0"/>
                        <a:buChar char="•"/>
                      </a:pPr>
                      <a:r>
                        <a:rPr lang="en-US" sz="1600" dirty="0">
                          <a:latin typeface="Arial" pitchFamily="34" charset="0"/>
                          <a:cs typeface="Arial" pitchFamily="34" charset="0"/>
                        </a:rPr>
                        <a:t>Most low-income families can’t afford to pay for a college education.</a:t>
                      </a:r>
                    </a:p>
                  </a:txBody>
                  <a:tcPr/>
                </a:tc>
                <a:tc>
                  <a:txBody>
                    <a:bodyPr/>
                    <a:lstStyle/>
                    <a:p>
                      <a:pPr marL="171450" indent="-171450">
                        <a:buClr>
                          <a:srgbClr val="71705E"/>
                        </a:buClr>
                        <a:buFont typeface="Arial" pitchFamily="34" charset="0"/>
                        <a:buChar char="•"/>
                      </a:pPr>
                      <a:r>
                        <a:rPr lang="en-US" sz="1600" dirty="0">
                          <a:latin typeface="Arial" pitchFamily="34" charset="0"/>
                          <a:cs typeface="Arial" pitchFamily="34" charset="0"/>
                        </a:rPr>
                        <a:t>College students succeed or fail based on their degree of academic</a:t>
                      </a:r>
                      <a:r>
                        <a:rPr lang="en-US" sz="1600" baseline="0" dirty="0">
                          <a:latin typeface="Arial" pitchFamily="34" charset="0"/>
                          <a:cs typeface="Arial" pitchFamily="34" charset="0"/>
                        </a:rPr>
                        <a:t> engagement</a:t>
                      </a:r>
                      <a:endParaRPr lang="en-US" sz="1600" dirty="0">
                        <a:latin typeface="Arial" pitchFamily="34" charset="0"/>
                        <a:cs typeface="Arial" pitchFamily="34" charset="0"/>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724504228"/>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D01A76EF-87C4-40C4-8EA8-139AC940E171}"/>
              </a:ext>
            </a:extLst>
          </p:cNvPr>
          <p:cNvSpPr>
            <a:spLocks noGrp="1"/>
          </p:cNvSpPr>
          <p:nvPr>
            <p:ph type="title"/>
          </p:nvPr>
        </p:nvSpPr>
        <p:spPr>
          <a:xfrm>
            <a:off x="457200" y="0"/>
            <a:ext cx="8229600" cy="1143000"/>
          </a:xfrm>
        </p:spPr>
        <p:txBody>
          <a:bodyPr>
            <a:normAutofit fontScale="90000"/>
          </a:bodyPr>
          <a:lstStyle/>
          <a:p>
            <a:r>
              <a:rPr lang="en-US" altLang="en-US" i="1" dirty="0"/>
              <a:t>The Continuing Tension: Basic, Applied, and Public Sociology</a:t>
            </a:r>
          </a:p>
        </p:txBody>
      </p:sp>
      <p:sp>
        <p:nvSpPr>
          <p:cNvPr id="44035" name="Content Placeholder 2">
            <a:extLst>
              <a:ext uri="{FF2B5EF4-FFF2-40B4-BE49-F238E27FC236}">
                <a16:creationId xmlns:a16="http://schemas.microsoft.com/office/drawing/2014/main" id="{DFE43DB1-3056-4ECE-A6ED-9D21B5A124A7}"/>
              </a:ext>
            </a:extLst>
          </p:cNvPr>
          <p:cNvSpPr>
            <a:spLocks noGrp="1"/>
          </p:cNvSpPr>
          <p:nvPr>
            <p:ph idx="1"/>
          </p:nvPr>
        </p:nvSpPr>
        <p:spPr>
          <a:xfrm>
            <a:off x="457200" y="1510145"/>
            <a:ext cx="8229600" cy="4648200"/>
          </a:xfrm>
        </p:spPr>
        <p:txBody>
          <a:bodyPr/>
          <a:lstStyle/>
          <a:p>
            <a:r>
              <a:rPr lang="en-US" altLang="en-US" sz="2800" dirty="0"/>
              <a:t>Basic Sociology</a:t>
            </a:r>
          </a:p>
          <a:p>
            <a:pPr lvl="1"/>
            <a:r>
              <a:rPr lang="en-US" altLang="en-US" sz="2400" dirty="0"/>
              <a:t>Analyzing some aspect of society to only gain knowledge</a:t>
            </a:r>
          </a:p>
          <a:p>
            <a:r>
              <a:rPr lang="en-US" altLang="en-US" sz="2800" dirty="0"/>
              <a:t>Applied Sociology</a:t>
            </a:r>
          </a:p>
          <a:p>
            <a:pPr lvl="1"/>
            <a:r>
              <a:rPr lang="en-US" altLang="en-US" sz="2400" dirty="0"/>
              <a:t>Using sociology to solve problems</a:t>
            </a:r>
          </a:p>
          <a:p>
            <a:r>
              <a:rPr lang="en-US" altLang="en-US" sz="2800" dirty="0"/>
              <a:t>Public Sociology</a:t>
            </a:r>
          </a:p>
          <a:p>
            <a:pPr lvl="1"/>
            <a:r>
              <a:rPr lang="en-US" altLang="en-US" sz="2400" dirty="0"/>
              <a:t>Using the sociological perspective for the benefit of the public</a:t>
            </a:r>
          </a:p>
          <a:p>
            <a:r>
              <a:rPr lang="en-US" altLang="en-US" sz="2800" dirty="0"/>
              <a:t>Social Reform is Risky</a:t>
            </a:r>
          </a:p>
          <a:p>
            <a:pPr lvl="1"/>
            <a:r>
              <a:rPr lang="en-US" altLang="en-US" sz="2400" dirty="0"/>
              <a:t>Disrupting the status quo can be challenging</a:t>
            </a:r>
            <a:endParaRPr lang="en-US" alt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4">
            <a:extLst>
              <a:ext uri="{FF2B5EF4-FFF2-40B4-BE49-F238E27FC236}">
                <a16:creationId xmlns:a16="http://schemas.microsoft.com/office/drawing/2014/main" id="{74DC014A-771E-4CEF-A9A3-53E7315E2F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962150"/>
            <a:ext cx="8991600" cy="260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F3847-B40E-46D8-8759-C1E75DFF2B28}"/>
              </a:ext>
            </a:extLst>
          </p:cNvPr>
          <p:cNvSpPr>
            <a:spLocks noGrp="1"/>
          </p:cNvSpPr>
          <p:nvPr>
            <p:ph type="title"/>
          </p:nvPr>
        </p:nvSpPr>
        <p:spPr/>
        <p:txBody>
          <a:bodyPr/>
          <a:lstStyle/>
          <a:p>
            <a:r>
              <a:rPr lang="en-US" dirty="0"/>
              <a:t>Applying Theory </a:t>
            </a:r>
          </a:p>
        </p:txBody>
      </p:sp>
      <p:sp>
        <p:nvSpPr>
          <p:cNvPr id="3" name="Content Placeholder 2">
            <a:extLst>
              <a:ext uri="{FF2B5EF4-FFF2-40B4-BE49-F238E27FC236}">
                <a16:creationId xmlns:a16="http://schemas.microsoft.com/office/drawing/2014/main" id="{6ECB8BAC-A99B-4ABE-AB3C-EDF02DE35154}"/>
              </a:ext>
            </a:extLst>
          </p:cNvPr>
          <p:cNvSpPr>
            <a:spLocks noGrp="1"/>
          </p:cNvSpPr>
          <p:nvPr>
            <p:ph idx="1"/>
          </p:nvPr>
        </p:nvSpPr>
        <p:spPr/>
        <p:txBody>
          <a:bodyPr/>
          <a:lstStyle/>
          <a:p>
            <a:pPr marL="0" indent="0" algn="ctr">
              <a:buNone/>
            </a:pPr>
            <a:r>
              <a:rPr lang="en-US" altLang="en-US" sz="3200" dirty="0"/>
              <a:t>Define, explain and support one of the main theoretical perspectives functional, conflict, or symbolic interaction?</a:t>
            </a:r>
          </a:p>
          <a:p>
            <a:endParaRPr lang="en-US" dirty="0"/>
          </a:p>
        </p:txBody>
      </p:sp>
    </p:spTree>
    <p:extLst>
      <p:ext uri="{BB962C8B-B14F-4D97-AF65-F5344CB8AC3E}">
        <p14:creationId xmlns:p14="http://schemas.microsoft.com/office/powerpoint/2010/main" val="2935312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Sociology: Application</a:t>
            </a:r>
          </a:p>
        </p:txBody>
      </p:sp>
      <p:sp>
        <p:nvSpPr>
          <p:cNvPr id="3" name="Content Placeholder 2"/>
          <p:cNvSpPr>
            <a:spLocks noGrp="1"/>
          </p:cNvSpPr>
          <p:nvPr>
            <p:ph idx="1"/>
          </p:nvPr>
        </p:nvSpPr>
        <p:spPr/>
        <p:txBody>
          <a:bodyPr>
            <a:noAutofit/>
          </a:bodyPr>
          <a:lstStyle/>
          <a:p>
            <a:pPr marL="0" indent="0" algn="ctr">
              <a:buNone/>
            </a:pPr>
            <a:r>
              <a:rPr lang="en-US" sz="4400" dirty="0"/>
              <a:t>True or False?</a:t>
            </a:r>
          </a:p>
          <a:p>
            <a:pPr marL="0" indent="0">
              <a:buNone/>
            </a:pPr>
            <a:endParaRPr lang="en-US" sz="2400" dirty="0"/>
          </a:p>
          <a:p>
            <a:pPr marL="0" indent="0">
              <a:buNone/>
            </a:pPr>
            <a:r>
              <a:rPr lang="en-US" sz="2400" dirty="0"/>
              <a:t>EVERYBODY KNOWS THAT…</a:t>
            </a:r>
          </a:p>
          <a:p>
            <a:pPr marL="514350" indent="-514350">
              <a:buFont typeface="+mj-lt"/>
              <a:buAutoNum type="arabicPeriod"/>
            </a:pPr>
            <a:r>
              <a:rPr lang="en-US" sz="2400" dirty="0"/>
              <a:t>The death penalty reduces crime.</a:t>
            </a:r>
          </a:p>
          <a:p>
            <a:pPr marL="514350" indent="-514350">
              <a:buFont typeface="+mj-lt"/>
              <a:buAutoNum type="arabicPeriod"/>
            </a:pPr>
            <a:r>
              <a:rPr lang="en-US" sz="2400" dirty="0"/>
              <a:t>Women’s earnings are now similar to men’s, especially in high-income occupations.</a:t>
            </a:r>
          </a:p>
          <a:p>
            <a:pPr marL="514350" indent="-514350">
              <a:buFont typeface="+mj-lt"/>
              <a:buAutoNum type="arabicPeriod"/>
            </a:pPr>
            <a:r>
              <a:rPr lang="en-US" sz="2400" dirty="0"/>
              <a:t>People age 65 and older make up the largest group of those who are poor.</a:t>
            </a:r>
          </a:p>
          <a:p>
            <a:pPr marL="514350" indent="-514350">
              <a:buFont typeface="+mj-lt"/>
              <a:buAutoNum type="arabicPeriod"/>
            </a:pPr>
            <a:r>
              <a:rPr lang="en-US" sz="2400" dirty="0"/>
              <a:t>There are more married than unmarried U.S adults.</a:t>
            </a:r>
          </a:p>
          <a:p>
            <a:pPr marL="514350" indent="-514350">
              <a:buFont typeface="+mj-lt"/>
              <a:buAutoNum type="arabicPeriod"/>
            </a:pPr>
            <a:r>
              <a:rPr lang="en-US" sz="2400" dirty="0"/>
              <a:t>Divorce rates are higher today than in the past.</a:t>
            </a:r>
          </a:p>
        </p:txBody>
      </p:sp>
    </p:spTree>
    <p:extLst>
      <p:ext uri="{BB962C8B-B14F-4D97-AF65-F5344CB8AC3E}">
        <p14:creationId xmlns:p14="http://schemas.microsoft.com/office/powerpoint/2010/main" val="757413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Differentiating Common Sense and Sociology</a:t>
            </a:r>
          </a:p>
        </p:txBody>
      </p:sp>
      <p:graphicFrame>
        <p:nvGraphicFramePr>
          <p:cNvPr id="4" name="Content Placeholder 3">
            <a:extLst>
              <a:ext uri="{FF2B5EF4-FFF2-40B4-BE49-F238E27FC236}">
                <a16:creationId xmlns:a16="http://schemas.microsoft.com/office/drawing/2014/main" id="{3108BF8C-DE54-4DA7-BB16-B54D447C1C25}"/>
              </a:ext>
            </a:extLst>
          </p:cNvPr>
          <p:cNvGraphicFramePr>
            <a:graphicFrameLocks noGrp="1"/>
          </p:cNvGraphicFramePr>
          <p:nvPr>
            <p:ph idx="1"/>
            <p:extLst>
              <p:ext uri="{D42A27DB-BD31-4B8C-83A1-F6EECF244321}">
                <p14:modId xmlns:p14="http://schemas.microsoft.com/office/powerpoint/2010/main" val="3719421668"/>
              </p:ext>
            </p:extLst>
          </p:nvPr>
        </p:nvGraphicFramePr>
        <p:xfrm>
          <a:off x="1011381" y="2008909"/>
          <a:ext cx="7498774" cy="3370886"/>
        </p:xfrm>
        <a:graphic>
          <a:graphicData uri="http://schemas.openxmlformats.org/drawingml/2006/table">
            <a:tbl>
              <a:tblPr firstRow="1" bandRow="1">
                <a:tableStyleId>{8799B23B-EC83-4686-B30A-512413B5E67A}</a:tableStyleId>
              </a:tblPr>
              <a:tblGrid>
                <a:gridCol w="3749387">
                  <a:extLst>
                    <a:ext uri="{9D8B030D-6E8A-4147-A177-3AD203B41FA5}">
                      <a16:colId xmlns:a16="http://schemas.microsoft.com/office/drawing/2014/main" val="1535166073"/>
                    </a:ext>
                  </a:extLst>
                </a:gridCol>
                <a:gridCol w="3749387">
                  <a:extLst>
                    <a:ext uri="{9D8B030D-6E8A-4147-A177-3AD203B41FA5}">
                      <a16:colId xmlns:a16="http://schemas.microsoft.com/office/drawing/2014/main" val="868056872"/>
                    </a:ext>
                  </a:extLst>
                </a:gridCol>
              </a:tblGrid>
              <a:tr h="53065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kern="1200" dirty="0">
                          <a:effectLst/>
                        </a:rPr>
                        <a:t>Conventional Wisdom</a:t>
                      </a:r>
                      <a:endParaRPr lang="en-US" sz="2400" b="1" kern="1200" dirty="0">
                        <a:solidFill>
                          <a:schemeClr val="lt1"/>
                        </a:solidFill>
                        <a:effectLst/>
                        <a:latin typeface="+mn-lt"/>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kern="1200" dirty="0">
                          <a:effectLst/>
                        </a:rPr>
                        <a:t>Sociology</a:t>
                      </a:r>
                      <a:endParaRPr lang="en-US" sz="2400" b="1" kern="1200" dirty="0">
                        <a:solidFill>
                          <a:schemeClr val="lt1"/>
                        </a:solidFill>
                        <a:effectLst/>
                        <a:latin typeface="+mn-lt"/>
                        <a:ea typeface="+mn-ea"/>
                        <a:cs typeface="+mn-cs"/>
                      </a:endParaRPr>
                    </a:p>
                  </a:txBody>
                  <a:tcPr/>
                </a:tc>
                <a:extLst>
                  <a:ext uri="{0D108BD9-81ED-4DB2-BD59-A6C34878D82A}">
                    <a16:rowId xmlns:a16="http://schemas.microsoft.com/office/drawing/2014/main" val="2219000659"/>
                  </a:ext>
                </a:extLst>
              </a:tr>
              <a:tr h="520023">
                <a:tc>
                  <a:txBody>
                    <a:bodyPr/>
                    <a:lstStyle/>
                    <a:p>
                      <a:r>
                        <a:rPr lang="en-US" dirty="0"/>
                        <a:t>• Subjective</a:t>
                      </a:r>
                    </a:p>
                  </a:txBody>
                  <a:tcPr/>
                </a:tc>
                <a:tc>
                  <a:txBody>
                    <a:bodyPr/>
                    <a:lstStyle/>
                    <a:p>
                      <a:r>
                        <a:rPr lang="en-US" dirty="0"/>
                        <a:t>• Examines claims and beliefs critically</a:t>
                      </a:r>
                    </a:p>
                  </a:txBody>
                  <a:tcPr/>
                </a:tc>
                <a:extLst>
                  <a:ext uri="{0D108BD9-81ED-4DB2-BD59-A6C34878D82A}">
                    <a16:rowId xmlns:a16="http://schemas.microsoft.com/office/drawing/2014/main" val="3008208560"/>
                  </a:ext>
                </a:extLst>
              </a:tr>
              <a:tr h="520023">
                <a:tc>
                  <a:txBody>
                    <a:bodyPr/>
                    <a:lstStyle/>
                    <a:p>
                      <a:r>
                        <a:rPr lang="en-US" dirty="0"/>
                        <a:t>• Ignores facts</a:t>
                      </a:r>
                    </a:p>
                  </a:txBody>
                  <a:tcPr/>
                </a:tc>
                <a:tc>
                  <a:txBody>
                    <a:bodyPr/>
                    <a:lstStyle/>
                    <a:p>
                      <a:r>
                        <a:rPr lang="en-US" dirty="0"/>
                        <a:t>• Considers many points of view</a:t>
                      </a:r>
                    </a:p>
                  </a:txBody>
                  <a:tcPr/>
                </a:tc>
                <a:extLst>
                  <a:ext uri="{0D108BD9-81ED-4DB2-BD59-A6C34878D82A}">
                    <a16:rowId xmlns:a16="http://schemas.microsoft.com/office/drawing/2014/main" val="4204437956"/>
                  </a:ext>
                </a:extLst>
              </a:tr>
              <a:tr h="553000">
                <a:tc>
                  <a:txBody>
                    <a:bodyPr/>
                    <a:lstStyle/>
                    <a:p>
                      <a:r>
                        <a:rPr lang="en-US" dirty="0"/>
                        <a:t>• Varies across groups and cultures</a:t>
                      </a:r>
                    </a:p>
                  </a:txBody>
                  <a:tcPr/>
                </a:tc>
                <a:tc>
                  <a:txBody>
                    <a:bodyPr/>
                    <a:lstStyle/>
                    <a:p>
                      <a:r>
                        <a:rPr lang="en-US" dirty="0"/>
                        <a:t>• Enables us to move beyond established ways of thinking</a:t>
                      </a:r>
                    </a:p>
                  </a:txBody>
                  <a:tcPr/>
                </a:tc>
                <a:extLst>
                  <a:ext uri="{0D108BD9-81ED-4DB2-BD59-A6C34878D82A}">
                    <a16:rowId xmlns:a16="http://schemas.microsoft.com/office/drawing/2014/main" val="3645583863"/>
                  </a:ext>
                </a:extLst>
              </a:tr>
              <a:tr h="553000">
                <a:tc>
                  <a:txBody>
                    <a:bodyPr/>
                    <a:lstStyle/>
                    <a:p>
                      <a:r>
                        <a:rPr lang="en-US" dirty="0"/>
                        <a:t>• Based on myths and misconceptions</a:t>
                      </a:r>
                    </a:p>
                  </a:txBody>
                  <a:tcPr/>
                </a:tc>
                <a:tc>
                  <a:txBody>
                    <a:bodyPr/>
                    <a:lstStyle/>
                    <a:p>
                      <a:r>
                        <a:rPr lang="en-US" dirty="0"/>
                        <a:t>• Analyzes how social context influences people’s lives</a:t>
                      </a:r>
                    </a:p>
                  </a:txBody>
                  <a:tcPr/>
                </a:tc>
                <a:extLst>
                  <a:ext uri="{0D108BD9-81ED-4DB2-BD59-A6C34878D82A}">
                    <a16:rowId xmlns:a16="http://schemas.microsoft.com/office/drawing/2014/main" val="2739028356"/>
                  </a:ext>
                </a:extLst>
              </a:tr>
              <a:tr h="520023">
                <a:tc>
                  <a:txBody>
                    <a:bodyPr/>
                    <a:lstStyle/>
                    <a:p>
                      <a:r>
                        <a:rPr lang="en-US" dirty="0"/>
                        <a:t>• Also called common sense</a:t>
                      </a:r>
                    </a:p>
                  </a:txBody>
                  <a:tcPr/>
                </a:tc>
                <a:tc>
                  <a:txBody>
                    <a:bodyPr/>
                    <a:lstStyle/>
                    <a:p>
                      <a:endParaRPr lang="en-US" dirty="0"/>
                    </a:p>
                  </a:txBody>
                  <a:tcPr/>
                </a:tc>
                <a:extLst>
                  <a:ext uri="{0D108BD9-81ED-4DB2-BD59-A6C34878D82A}">
                    <a16:rowId xmlns:a16="http://schemas.microsoft.com/office/drawing/2014/main" val="2414522105"/>
                  </a:ext>
                </a:extLst>
              </a:tr>
            </a:tbl>
          </a:graphicData>
        </a:graphic>
      </p:graphicFrame>
    </p:spTree>
    <p:extLst>
      <p:ext uri="{BB962C8B-B14F-4D97-AF65-F5344CB8AC3E}">
        <p14:creationId xmlns:p14="http://schemas.microsoft.com/office/powerpoint/2010/main" val="3373267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A4E3EBAA-DCE2-47EB-BA29-A6E21A596F4C}"/>
              </a:ext>
            </a:extLst>
          </p:cNvPr>
          <p:cNvSpPr>
            <a:spLocks noGrp="1"/>
          </p:cNvSpPr>
          <p:nvPr>
            <p:ph type="title"/>
          </p:nvPr>
        </p:nvSpPr>
        <p:spPr>
          <a:xfrm>
            <a:off x="0" y="256309"/>
            <a:ext cx="9052560" cy="1039091"/>
          </a:xfrm>
        </p:spPr>
        <p:txBody>
          <a:bodyPr>
            <a:normAutofit fontScale="90000"/>
          </a:bodyPr>
          <a:lstStyle/>
          <a:p>
            <a:r>
              <a:rPr lang="en-US" altLang="en-US" sz="3300" i="1" dirty="0"/>
              <a:t>Seeing the Broader Social Context</a:t>
            </a:r>
            <a:br>
              <a:rPr lang="en-US" altLang="en-US" dirty="0"/>
            </a:br>
            <a:endParaRPr lang="en-US" altLang="en-US" dirty="0"/>
          </a:p>
        </p:txBody>
      </p:sp>
      <p:sp>
        <p:nvSpPr>
          <p:cNvPr id="5123" name="Content Placeholder 2">
            <a:extLst>
              <a:ext uri="{FF2B5EF4-FFF2-40B4-BE49-F238E27FC236}">
                <a16:creationId xmlns:a16="http://schemas.microsoft.com/office/drawing/2014/main" id="{FCCAE222-6F5C-40D8-B707-36A83E8BBFBD}"/>
              </a:ext>
            </a:extLst>
          </p:cNvPr>
          <p:cNvSpPr>
            <a:spLocks noGrp="1"/>
          </p:cNvSpPr>
          <p:nvPr>
            <p:ph idx="1"/>
          </p:nvPr>
        </p:nvSpPr>
        <p:spPr/>
        <p:txBody>
          <a:bodyPr/>
          <a:lstStyle/>
          <a:p>
            <a:pPr marL="0" indent="0">
              <a:buNone/>
            </a:pPr>
            <a:endParaRPr lang="en-US" altLang="en-US" dirty="0"/>
          </a:p>
          <a:p>
            <a:pPr marL="0" indent="0">
              <a:buNone/>
            </a:pPr>
            <a:r>
              <a:rPr lang="en-US" altLang="en-US" dirty="0"/>
              <a:t>How People Are Influenced by Their Society</a:t>
            </a:r>
          </a:p>
          <a:p>
            <a:pPr lvl="1"/>
            <a:r>
              <a:rPr lang="en-US" altLang="en-US" dirty="0"/>
              <a:t>People Who Share a Culture</a:t>
            </a:r>
          </a:p>
          <a:p>
            <a:pPr lvl="1"/>
            <a:r>
              <a:rPr lang="en-US" altLang="en-US" dirty="0"/>
              <a:t>People Who Share a Territory</a:t>
            </a:r>
          </a:p>
          <a:p>
            <a:pPr marL="457200" lvl="1" indent="0">
              <a:buNone/>
            </a:pPr>
            <a:endParaRPr lang="en-US" altLang="en-US" dirty="0"/>
          </a:p>
          <a:p>
            <a:pPr marL="0" indent="0">
              <a:buNone/>
            </a:pPr>
            <a:r>
              <a:rPr lang="en-US" altLang="en-US" dirty="0"/>
              <a:t>Social Location</a:t>
            </a:r>
          </a:p>
          <a:p>
            <a:pPr lvl="1"/>
            <a:r>
              <a:rPr lang="en-US" altLang="en-US" dirty="0"/>
              <a:t>Jobs				− Income</a:t>
            </a:r>
          </a:p>
          <a:p>
            <a:pPr lvl="1"/>
            <a:r>
              <a:rPr lang="en-US" altLang="en-US" dirty="0"/>
              <a:t>Education			− Gender</a:t>
            </a:r>
          </a:p>
          <a:p>
            <a:pPr lvl="1"/>
            <a:r>
              <a:rPr lang="en-US" altLang="en-US" dirty="0"/>
              <a:t>Age				− Race/Ethnicity</a:t>
            </a:r>
          </a:p>
          <a:p>
            <a:pPr lvl="1"/>
            <a:endParaRPr lang="en-US" altLang="en-US" dirty="0"/>
          </a:p>
          <a:p>
            <a:endParaRPr lang="en-US"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Sociological Imagination</a:t>
            </a:r>
          </a:p>
        </p:txBody>
      </p:sp>
      <p:sp>
        <p:nvSpPr>
          <p:cNvPr id="3" name="Content Placeholder 2"/>
          <p:cNvSpPr>
            <a:spLocks noGrp="1"/>
          </p:cNvSpPr>
          <p:nvPr>
            <p:ph idx="1"/>
          </p:nvPr>
        </p:nvSpPr>
        <p:spPr/>
        <p:txBody>
          <a:bodyPr/>
          <a:lstStyle/>
          <a:p>
            <a:pPr marL="0" indent="0">
              <a:buNone/>
            </a:pPr>
            <a:endParaRPr lang="en-US" dirty="0"/>
          </a:p>
          <a:p>
            <a:pPr marL="0" indent="0">
              <a:buNone/>
            </a:pPr>
            <a:r>
              <a:rPr lang="en-US" dirty="0"/>
              <a:t>Ability to see the relationship between individual experiences and larger social influences</a:t>
            </a:r>
          </a:p>
          <a:p>
            <a:r>
              <a:rPr lang="en-US" b="1" dirty="0"/>
              <a:t>Microsociology</a:t>
            </a:r>
            <a:r>
              <a:rPr lang="en-US" dirty="0"/>
              <a:t>: Examines the patterns of individuals’ social interaction in specific settings</a:t>
            </a:r>
          </a:p>
          <a:p>
            <a:r>
              <a:rPr lang="en-US" b="1" dirty="0"/>
              <a:t>Macrosociology</a:t>
            </a:r>
            <a:r>
              <a:rPr lang="en-US" dirty="0"/>
              <a:t>: Examines large-scale patterns and processes that characterize society as a whole</a:t>
            </a:r>
          </a:p>
        </p:txBody>
      </p:sp>
    </p:spTree>
    <p:extLst>
      <p:ext uri="{BB962C8B-B14F-4D97-AF65-F5344CB8AC3E}">
        <p14:creationId xmlns:p14="http://schemas.microsoft.com/office/powerpoint/2010/main" val="1322487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Importance of Studying Sociology</a:t>
            </a:r>
          </a:p>
        </p:txBody>
      </p:sp>
      <p:sp>
        <p:nvSpPr>
          <p:cNvPr id="3" name="Content Placeholder 2"/>
          <p:cNvSpPr>
            <a:spLocks noGrp="1"/>
          </p:cNvSpPr>
          <p:nvPr>
            <p:ph sz="quarter" idx="11"/>
          </p:nvPr>
        </p:nvSpPr>
        <p:spPr>
          <a:xfrm>
            <a:off x="284218" y="1496792"/>
            <a:ext cx="8589962" cy="2429324"/>
          </a:xfrm>
        </p:spPr>
        <p:txBody>
          <a:bodyPr>
            <a:noAutofit/>
          </a:bodyPr>
          <a:lstStyle/>
          <a:p>
            <a:r>
              <a:rPr lang="en-US" dirty="0"/>
              <a:t>Helps make informed decisions</a:t>
            </a:r>
          </a:p>
          <a:p>
            <a:r>
              <a:rPr lang="en-US" dirty="0"/>
              <a:t>Aids in understanding diversity</a:t>
            </a:r>
          </a:p>
          <a:p>
            <a:r>
              <a:rPr lang="en-US" dirty="0"/>
              <a:t>Shapes social and public policies and practices</a:t>
            </a:r>
          </a:p>
          <a:p>
            <a:r>
              <a:rPr lang="en-US" dirty="0"/>
              <a:t>Develops critical thinking</a:t>
            </a:r>
          </a:p>
          <a:p>
            <a:r>
              <a:rPr lang="en-US" dirty="0"/>
              <a:t>Expands career opportunities</a:t>
            </a:r>
          </a:p>
        </p:txBody>
      </p:sp>
      <p:pic>
        <p:nvPicPr>
          <p:cNvPr id="7" name="Picture Placeholder 6" descr="A photo shows two hands of different races forming a steeple." title="Importance of Studying Sociology"/>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tretch>
            <a:fillRect/>
          </a:stretch>
        </p:blipFill>
        <p:spPr>
          <a:xfrm>
            <a:off x="3383430" y="4133906"/>
            <a:ext cx="2377140" cy="2000902"/>
          </a:xfrm>
          <a:prstGeom prst="rect">
            <a:avLst/>
          </a:prstGeom>
        </p:spPr>
      </p:pic>
    </p:spTree>
    <p:extLst>
      <p:ext uri="{BB962C8B-B14F-4D97-AF65-F5344CB8AC3E}">
        <p14:creationId xmlns:p14="http://schemas.microsoft.com/office/powerpoint/2010/main" val="171123543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Origins of Sociological Theory </a:t>
            </a:r>
          </a:p>
        </p:txBody>
      </p:sp>
      <p:sp>
        <p:nvSpPr>
          <p:cNvPr id="6" name="Content Placeholder 5"/>
          <p:cNvSpPr>
            <a:spLocks noGrp="1"/>
          </p:cNvSpPr>
          <p:nvPr>
            <p:ph sz="quarter" idx="11"/>
          </p:nvPr>
        </p:nvSpPr>
        <p:spPr>
          <a:xfrm>
            <a:off x="284218" y="1524381"/>
            <a:ext cx="8612132" cy="1751838"/>
          </a:xfrm>
        </p:spPr>
        <p:txBody>
          <a:bodyPr>
            <a:normAutofit/>
          </a:bodyPr>
          <a:lstStyle/>
          <a:p>
            <a:pPr marL="457200" indent="-457200">
              <a:tabLst>
                <a:tab pos="457200" algn="l"/>
              </a:tabLst>
            </a:pPr>
            <a:r>
              <a:rPr lang="en-US" dirty="0"/>
              <a:t>Theories are developed to understand human behavior</a:t>
            </a:r>
          </a:p>
          <a:p>
            <a:pPr marL="914400" lvl="1" indent="-457200"/>
            <a:r>
              <a:rPr lang="en-US" b="1" dirty="0"/>
              <a:t>Theory</a:t>
            </a:r>
            <a:r>
              <a:rPr lang="en-US" dirty="0"/>
              <a:t>: Set of statements that explains why a phenomenon occurs</a:t>
            </a:r>
          </a:p>
        </p:txBody>
      </p:sp>
      <p:pic>
        <p:nvPicPr>
          <p:cNvPr id="8" name="Picture Placeholder 7" descr="A photo shows a person holding a tool box labeled, ‘Theories equals tools.’" title="Origins of Sociological Theory"/>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tretch>
            <a:fillRect/>
          </a:stretch>
        </p:blipFill>
        <p:spPr>
          <a:xfrm>
            <a:off x="3708053" y="3573963"/>
            <a:ext cx="1727895" cy="2548901"/>
          </a:xfrm>
          <a:prstGeom prst="rect">
            <a:avLst/>
          </a:prstGeom>
        </p:spPr>
      </p:pic>
    </p:spTree>
    <p:extLst>
      <p:ext uri="{BB962C8B-B14F-4D97-AF65-F5344CB8AC3E}">
        <p14:creationId xmlns:p14="http://schemas.microsoft.com/office/powerpoint/2010/main" val="3995339507"/>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12" descr="A black and white portrait shows Auguste Comte." title="Early Sociological Theorists">
            <a:extLst>
              <a:ext uri="{FF2B5EF4-FFF2-40B4-BE49-F238E27FC236}">
                <a16:creationId xmlns:a16="http://schemas.microsoft.com/office/drawing/2014/main" id="{3A135D26-A498-4232-8E6F-B5D7E327E4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26054" y="3340662"/>
            <a:ext cx="4252236" cy="3014101"/>
          </a:xfrm>
          <a:prstGeom prst="rect">
            <a:avLst/>
          </a:prstGeom>
        </p:spPr>
      </p:pic>
      <p:sp>
        <p:nvSpPr>
          <p:cNvPr id="2" name="Title 1"/>
          <p:cNvSpPr>
            <a:spLocks noGrp="1"/>
          </p:cNvSpPr>
          <p:nvPr>
            <p:ph type="title"/>
          </p:nvPr>
        </p:nvSpPr>
        <p:spPr/>
        <p:txBody>
          <a:bodyPr/>
          <a:lstStyle/>
          <a:p>
            <a:r>
              <a:rPr lang="en-US" dirty="0"/>
              <a:t>Early Sociological Theorists</a:t>
            </a:r>
          </a:p>
        </p:txBody>
      </p:sp>
      <p:sp>
        <p:nvSpPr>
          <p:cNvPr id="5" name="Content Placeholder 4"/>
          <p:cNvSpPr>
            <a:spLocks noGrp="1"/>
          </p:cNvSpPr>
          <p:nvPr>
            <p:ph idx="1"/>
          </p:nvPr>
        </p:nvSpPr>
        <p:spPr>
          <a:xfrm>
            <a:off x="213610" y="1295400"/>
            <a:ext cx="8223808" cy="4830763"/>
          </a:xfrm>
        </p:spPr>
        <p:txBody>
          <a:bodyPr>
            <a:normAutofit/>
          </a:bodyPr>
          <a:lstStyle/>
          <a:p>
            <a:r>
              <a:rPr lang="en-US" dirty="0"/>
              <a:t>Auguste Comte</a:t>
            </a:r>
          </a:p>
          <a:p>
            <a:pPr lvl="1"/>
            <a:r>
              <a:rPr lang="en-US" dirty="0"/>
              <a:t>Father of sociology</a:t>
            </a:r>
          </a:p>
          <a:p>
            <a:pPr lvl="1"/>
            <a:r>
              <a:rPr lang="en-US" dirty="0"/>
              <a:t>Advocated </a:t>
            </a:r>
            <a:r>
              <a:rPr lang="en-US" b="1" dirty="0"/>
              <a:t>empirical</a:t>
            </a:r>
            <a:r>
              <a:rPr lang="en-US" dirty="0"/>
              <a:t> study of society</a:t>
            </a:r>
          </a:p>
          <a:p>
            <a:pPr lvl="1"/>
            <a:r>
              <a:rPr lang="en-US" altLang="en-US" dirty="0"/>
              <a:t>Wondered what holds society together</a:t>
            </a:r>
            <a:endParaRPr lang="en-US" dirty="0"/>
          </a:p>
          <a:p>
            <a:pPr lvl="1"/>
            <a:endParaRPr lang="en-US" dirty="0"/>
          </a:p>
          <a:p>
            <a:r>
              <a:rPr lang="en-US" altLang="en-US" sz="2400" dirty="0"/>
              <a:t>Applying the Scientific Method </a:t>
            </a:r>
          </a:p>
          <a:p>
            <a:pPr marL="0" indent="0">
              <a:buNone/>
            </a:pPr>
            <a:r>
              <a:rPr lang="en-US" altLang="en-US" sz="2400" dirty="0"/>
              <a:t>to Social World</a:t>
            </a:r>
          </a:p>
          <a:p>
            <a:r>
              <a:rPr lang="en-US" altLang="en-US" sz="2400" dirty="0"/>
              <a:t>Coined the Term “Sociology”</a:t>
            </a:r>
          </a:p>
          <a:p>
            <a:pPr marL="457200" lvl="1" indent="0">
              <a:buNone/>
            </a:pPr>
            <a:endParaRPr lang="en-US" dirty="0"/>
          </a:p>
        </p:txBody>
      </p:sp>
    </p:spTree>
    <p:extLst>
      <p:ext uri="{BB962C8B-B14F-4D97-AF65-F5344CB8AC3E}">
        <p14:creationId xmlns:p14="http://schemas.microsoft.com/office/powerpoint/2010/main" val="1974301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ampl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3194</Words>
  <Application>Microsoft Office PowerPoint</Application>
  <PresentationFormat>On-screen Show (4:3)</PresentationFormat>
  <Paragraphs>391</Paragraphs>
  <Slides>26</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ＭＳ Ｐゴシック</vt:lpstr>
      <vt:lpstr>Arial</vt:lpstr>
      <vt:lpstr>Calibri</vt:lpstr>
      <vt:lpstr>Courier New</vt:lpstr>
      <vt:lpstr>Verdana</vt:lpstr>
      <vt:lpstr>Wingdings</vt:lpstr>
      <vt:lpstr>Sample</vt:lpstr>
      <vt:lpstr>Chapter 1</vt:lpstr>
      <vt:lpstr>Sociology</vt:lpstr>
      <vt:lpstr>Sociology: Application</vt:lpstr>
      <vt:lpstr>Differentiating Common Sense and Sociology</vt:lpstr>
      <vt:lpstr>Seeing the Broader Social Context </vt:lpstr>
      <vt:lpstr>Sociological Imagination</vt:lpstr>
      <vt:lpstr>Importance of Studying Sociology</vt:lpstr>
      <vt:lpstr>Origins of Sociological Theory </vt:lpstr>
      <vt:lpstr>Early Sociological Theorists</vt:lpstr>
      <vt:lpstr>Early Sociological Theorists</vt:lpstr>
      <vt:lpstr>PowerPoint Presentation</vt:lpstr>
      <vt:lpstr>Early Sociological Theorists</vt:lpstr>
      <vt:lpstr>Early Sociological Theorists</vt:lpstr>
      <vt:lpstr>Functionalism</vt:lpstr>
      <vt:lpstr>Functionalism: Application</vt:lpstr>
      <vt:lpstr>Conflict Theory</vt:lpstr>
      <vt:lpstr>Conflict Theory: Application </vt:lpstr>
      <vt:lpstr>Symbolic Interaction</vt:lpstr>
      <vt:lpstr>Symbolic Interaction: Application </vt:lpstr>
      <vt:lpstr>Levels of Analysis: Macro and Micro</vt:lpstr>
      <vt:lpstr>Leading Contemporary Perspectives in Sociology</vt:lpstr>
      <vt:lpstr>Leading Contemporary Perspectives in Sociology (2 of 3)</vt:lpstr>
      <vt:lpstr>Leading Contemporary Perspectives in Sociology</vt:lpstr>
      <vt:lpstr>The Continuing Tension: Basic, Applied, and Public Sociology</vt:lpstr>
      <vt:lpstr>PowerPoint Presentation</vt:lpstr>
      <vt:lpstr>Applying Theory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 Thinking Like a Sociologist</dc:title>
  <dc:creator/>
  <cp:lastModifiedBy/>
  <cp:revision>1</cp:revision>
  <dcterms:created xsi:type="dcterms:W3CDTF">2015-05-25T16:19:52Z</dcterms:created>
  <dcterms:modified xsi:type="dcterms:W3CDTF">2019-09-04T20:00:48Z</dcterms:modified>
</cp:coreProperties>
</file>